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11"/>
  </p:notesMasterIdLst>
  <p:sldIdLst>
    <p:sldId id="286" r:id="rId3"/>
    <p:sldId id="285" r:id="rId4"/>
    <p:sldId id="257" r:id="rId5"/>
    <p:sldId id="275" r:id="rId6"/>
    <p:sldId id="260" r:id="rId7"/>
    <p:sldId id="259" r:id="rId8"/>
    <p:sldId id="263" r:id="rId9"/>
    <p:sldId id="288"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03" d="100"/>
          <a:sy n="103" d="100"/>
        </p:scale>
        <p:origin x="72" y="3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75DA4EC-1014-4705-B0B0-83FDDE61C77E}" type="datetimeFigureOut">
              <a:rPr lang="en-GB" smtClean="0"/>
              <a:t>25/11/2024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E2679B-0532-4C9D-9127-2A88AA1E0B7F}" type="slidenum">
              <a:rPr lang="en-GB" smtClean="0"/>
              <a:t>‹#›</a:t>
            </a:fld>
            <a:endParaRPr lang="en-GB"/>
          </a:p>
        </p:txBody>
      </p:sp>
    </p:spTree>
    <p:extLst>
      <p:ext uri="{BB962C8B-B14F-4D97-AF65-F5344CB8AC3E}">
        <p14:creationId xmlns:p14="http://schemas.microsoft.com/office/powerpoint/2010/main" val="11391985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is this? What do we see when we look in the mirror?</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7977220-9ABF-4EBD-B631-BBC7B44CD70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69142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would we see if we could look at ourselves on the inside? What special qualities would we see? Illustrate with staff. </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7977220-9ABF-4EBD-B631-BBC7B44CD70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56343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154AFE-7C32-4920-A034-DDCD64CBDCC7}" type="datetimeFigureOut">
              <a:rPr lang="en-GB" smtClean="0"/>
              <a:t>25/11/2024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A91D7B-7ED4-4DB1-8D9C-F4953C7A8D30}" type="slidenum">
              <a:rPr lang="en-GB" smtClean="0"/>
              <a:t>‹#›</a:t>
            </a:fld>
            <a:endParaRPr lang="en-GB"/>
          </a:p>
        </p:txBody>
      </p:sp>
    </p:spTree>
    <p:extLst>
      <p:ext uri="{BB962C8B-B14F-4D97-AF65-F5344CB8AC3E}">
        <p14:creationId xmlns:p14="http://schemas.microsoft.com/office/powerpoint/2010/main" val="2024839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154AFE-7C32-4920-A034-DDCD64CBDCC7}" type="datetimeFigureOut">
              <a:rPr lang="en-GB" smtClean="0"/>
              <a:t>25/11/2024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A91D7B-7ED4-4DB1-8D9C-F4953C7A8D30}" type="slidenum">
              <a:rPr lang="en-GB" smtClean="0"/>
              <a:t>‹#›</a:t>
            </a:fld>
            <a:endParaRPr lang="en-GB"/>
          </a:p>
        </p:txBody>
      </p:sp>
    </p:spTree>
    <p:extLst>
      <p:ext uri="{BB962C8B-B14F-4D97-AF65-F5344CB8AC3E}">
        <p14:creationId xmlns:p14="http://schemas.microsoft.com/office/powerpoint/2010/main" val="3160514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154AFE-7C32-4920-A034-DDCD64CBDCC7}" type="datetimeFigureOut">
              <a:rPr lang="en-GB" smtClean="0"/>
              <a:t>25/11/2024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A91D7B-7ED4-4DB1-8D9C-F4953C7A8D30}" type="slidenum">
              <a:rPr lang="en-GB" smtClean="0"/>
              <a:t>‹#›</a:t>
            </a:fld>
            <a:endParaRPr lang="en-GB"/>
          </a:p>
        </p:txBody>
      </p:sp>
    </p:spTree>
    <p:extLst>
      <p:ext uri="{BB962C8B-B14F-4D97-AF65-F5344CB8AC3E}">
        <p14:creationId xmlns:p14="http://schemas.microsoft.com/office/powerpoint/2010/main" val="3045143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154AFE-7C32-4920-A034-DDCD64CBDCC7}" type="datetimeFigureOut">
              <a:rPr lang="en-GB" smtClean="0"/>
              <a:t>25/11/2024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A91D7B-7ED4-4DB1-8D9C-F4953C7A8D30}" type="slidenum">
              <a:rPr lang="en-GB" smtClean="0"/>
              <a:t>‹#›</a:t>
            </a:fld>
            <a:endParaRPr lang="en-GB"/>
          </a:p>
        </p:txBody>
      </p:sp>
    </p:spTree>
    <p:extLst>
      <p:ext uri="{BB962C8B-B14F-4D97-AF65-F5344CB8AC3E}">
        <p14:creationId xmlns:p14="http://schemas.microsoft.com/office/powerpoint/2010/main" val="22900062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154AFE-7C32-4920-A034-DDCD64CBDCC7}" type="datetimeFigureOut">
              <a:rPr lang="en-GB" smtClean="0"/>
              <a:t>25/11/2024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5A91D7B-7ED4-4DB1-8D9C-F4953C7A8D30}" type="slidenum">
              <a:rPr lang="en-GB" smtClean="0"/>
              <a:t>‹#›</a:t>
            </a:fld>
            <a:endParaRPr lang="en-GB"/>
          </a:p>
        </p:txBody>
      </p:sp>
    </p:spTree>
    <p:extLst>
      <p:ext uri="{BB962C8B-B14F-4D97-AF65-F5344CB8AC3E}">
        <p14:creationId xmlns:p14="http://schemas.microsoft.com/office/powerpoint/2010/main" val="2744260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154AFE-7C32-4920-A034-DDCD64CBDCC7}" type="datetimeFigureOut">
              <a:rPr lang="en-GB" smtClean="0"/>
              <a:t>25/11/2024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5A91D7B-7ED4-4DB1-8D9C-F4953C7A8D30}" type="slidenum">
              <a:rPr lang="en-GB" smtClean="0"/>
              <a:t>‹#›</a:t>
            </a:fld>
            <a:endParaRPr lang="en-GB"/>
          </a:p>
        </p:txBody>
      </p:sp>
    </p:spTree>
    <p:extLst>
      <p:ext uri="{BB962C8B-B14F-4D97-AF65-F5344CB8AC3E}">
        <p14:creationId xmlns:p14="http://schemas.microsoft.com/office/powerpoint/2010/main" val="307039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154AFE-7C32-4920-A034-DDCD64CBDCC7}" type="datetimeFigureOut">
              <a:rPr lang="en-GB" smtClean="0"/>
              <a:t>25/11/2024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5A91D7B-7ED4-4DB1-8D9C-F4953C7A8D30}" type="slidenum">
              <a:rPr lang="en-GB" smtClean="0"/>
              <a:t>‹#›</a:t>
            </a:fld>
            <a:endParaRPr lang="en-GB"/>
          </a:p>
        </p:txBody>
      </p:sp>
    </p:spTree>
    <p:extLst>
      <p:ext uri="{BB962C8B-B14F-4D97-AF65-F5344CB8AC3E}">
        <p14:creationId xmlns:p14="http://schemas.microsoft.com/office/powerpoint/2010/main" val="19419383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154AFE-7C32-4920-A034-DDCD64CBDCC7}" type="datetimeFigureOut">
              <a:rPr lang="en-GB" smtClean="0"/>
              <a:t>25/11/2024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A91D7B-7ED4-4DB1-8D9C-F4953C7A8D30}" type="slidenum">
              <a:rPr lang="en-GB" smtClean="0"/>
              <a:t>‹#›</a:t>
            </a:fld>
            <a:endParaRPr lang="en-GB"/>
          </a:p>
        </p:txBody>
      </p:sp>
    </p:spTree>
    <p:extLst>
      <p:ext uri="{BB962C8B-B14F-4D97-AF65-F5344CB8AC3E}">
        <p14:creationId xmlns:p14="http://schemas.microsoft.com/office/powerpoint/2010/main" val="42275789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154AFE-7C32-4920-A034-DDCD64CBDCC7}" type="datetimeFigureOut">
              <a:rPr lang="en-GB" smtClean="0"/>
              <a:t>25/11/2024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A91D7B-7ED4-4DB1-8D9C-F4953C7A8D30}" type="slidenum">
              <a:rPr lang="en-GB" smtClean="0"/>
              <a:t>‹#›</a:t>
            </a:fld>
            <a:endParaRPr lang="en-GB"/>
          </a:p>
        </p:txBody>
      </p:sp>
    </p:spTree>
    <p:extLst>
      <p:ext uri="{BB962C8B-B14F-4D97-AF65-F5344CB8AC3E}">
        <p14:creationId xmlns:p14="http://schemas.microsoft.com/office/powerpoint/2010/main" val="23675810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154AFE-7C32-4920-A034-DDCD64CBDCC7}" type="datetimeFigureOut">
              <a:rPr lang="en-GB" smtClean="0"/>
              <a:t>25/11/2024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A91D7B-7ED4-4DB1-8D9C-F4953C7A8D30}" type="slidenum">
              <a:rPr lang="en-GB" smtClean="0"/>
              <a:t>‹#›</a:t>
            </a:fld>
            <a:endParaRPr lang="en-GB"/>
          </a:p>
        </p:txBody>
      </p:sp>
    </p:spTree>
    <p:extLst>
      <p:ext uri="{BB962C8B-B14F-4D97-AF65-F5344CB8AC3E}">
        <p14:creationId xmlns:p14="http://schemas.microsoft.com/office/powerpoint/2010/main" val="7314594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154AFE-7C32-4920-A034-DDCD64CBDCC7}" type="datetimeFigureOut">
              <a:rPr lang="en-GB" smtClean="0"/>
              <a:t>25/11/2024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A91D7B-7ED4-4DB1-8D9C-F4953C7A8D30}" type="slidenum">
              <a:rPr lang="en-GB" smtClean="0"/>
              <a:t>‹#›</a:t>
            </a:fld>
            <a:endParaRPr lang="en-GB"/>
          </a:p>
        </p:txBody>
      </p:sp>
    </p:spTree>
    <p:extLst>
      <p:ext uri="{BB962C8B-B14F-4D97-AF65-F5344CB8AC3E}">
        <p14:creationId xmlns:p14="http://schemas.microsoft.com/office/powerpoint/2010/main" val="25351313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72B9FC-04AD-4677-9DBE-81D8308DC1BF}" type="datetimeFigureOut">
              <a:rPr lang="en-GB" smtClean="0"/>
              <a:t>25/11/2024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A55E19-AE72-48AF-AA45-F40D4AAEFA72}" type="slidenum">
              <a:rPr lang="en-GB" smtClean="0"/>
              <a:t>‹#›</a:t>
            </a:fld>
            <a:endParaRPr lang="en-GB"/>
          </a:p>
        </p:txBody>
      </p:sp>
    </p:spTree>
    <p:extLst>
      <p:ext uri="{BB962C8B-B14F-4D97-AF65-F5344CB8AC3E}">
        <p14:creationId xmlns:p14="http://schemas.microsoft.com/office/powerpoint/2010/main" val="26786326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72B9FC-04AD-4677-9DBE-81D8308DC1BF}" type="datetimeFigureOut">
              <a:rPr lang="en-GB" smtClean="0"/>
              <a:t>25/11/2024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A55E19-AE72-48AF-AA45-F40D4AAEFA72}" type="slidenum">
              <a:rPr lang="en-GB" smtClean="0"/>
              <a:t>‹#›</a:t>
            </a:fld>
            <a:endParaRPr lang="en-GB"/>
          </a:p>
        </p:txBody>
      </p:sp>
    </p:spTree>
    <p:extLst>
      <p:ext uri="{BB962C8B-B14F-4D97-AF65-F5344CB8AC3E}">
        <p14:creationId xmlns:p14="http://schemas.microsoft.com/office/powerpoint/2010/main" val="27413025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72B9FC-04AD-4677-9DBE-81D8308DC1BF}" type="datetimeFigureOut">
              <a:rPr lang="en-GB" smtClean="0"/>
              <a:t>25/11/2024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A55E19-AE72-48AF-AA45-F40D4AAEFA72}" type="slidenum">
              <a:rPr lang="en-GB" smtClean="0"/>
              <a:t>‹#›</a:t>
            </a:fld>
            <a:endParaRPr lang="en-GB"/>
          </a:p>
        </p:txBody>
      </p:sp>
    </p:spTree>
    <p:extLst>
      <p:ext uri="{BB962C8B-B14F-4D97-AF65-F5344CB8AC3E}">
        <p14:creationId xmlns:p14="http://schemas.microsoft.com/office/powerpoint/2010/main" val="3499196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72B9FC-04AD-4677-9DBE-81D8308DC1BF}" type="datetimeFigureOut">
              <a:rPr lang="en-GB" smtClean="0"/>
              <a:t>25/11/2024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A55E19-AE72-48AF-AA45-F40D4AAEFA72}" type="slidenum">
              <a:rPr lang="en-GB" smtClean="0"/>
              <a:t>‹#›</a:t>
            </a:fld>
            <a:endParaRPr lang="en-GB"/>
          </a:p>
        </p:txBody>
      </p:sp>
    </p:spTree>
    <p:extLst>
      <p:ext uri="{BB962C8B-B14F-4D97-AF65-F5344CB8AC3E}">
        <p14:creationId xmlns:p14="http://schemas.microsoft.com/office/powerpoint/2010/main" val="40878720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72B9FC-04AD-4677-9DBE-81D8308DC1BF}" type="datetimeFigureOut">
              <a:rPr lang="en-GB" smtClean="0"/>
              <a:t>25/11/2024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BA55E19-AE72-48AF-AA45-F40D4AAEFA72}" type="slidenum">
              <a:rPr lang="en-GB" smtClean="0"/>
              <a:t>‹#›</a:t>
            </a:fld>
            <a:endParaRPr lang="en-GB"/>
          </a:p>
        </p:txBody>
      </p:sp>
    </p:spTree>
    <p:extLst>
      <p:ext uri="{BB962C8B-B14F-4D97-AF65-F5344CB8AC3E}">
        <p14:creationId xmlns:p14="http://schemas.microsoft.com/office/powerpoint/2010/main" val="27190179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72B9FC-04AD-4677-9DBE-81D8308DC1BF}" type="datetimeFigureOut">
              <a:rPr lang="en-GB" smtClean="0"/>
              <a:t>25/11/2024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BA55E19-AE72-48AF-AA45-F40D4AAEFA72}" type="slidenum">
              <a:rPr lang="en-GB" smtClean="0"/>
              <a:t>‹#›</a:t>
            </a:fld>
            <a:endParaRPr lang="en-GB"/>
          </a:p>
        </p:txBody>
      </p:sp>
    </p:spTree>
    <p:extLst>
      <p:ext uri="{BB962C8B-B14F-4D97-AF65-F5344CB8AC3E}">
        <p14:creationId xmlns:p14="http://schemas.microsoft.com/office/powerpoint/2010/main" val="40341344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72B9FC-04AD-4677-9DBE-81D8308DC1BF}" type="datetimeFigureOut">
              <a:rPr lang="en-GB" smtClean="0"/>
              <a:t>25/11/2024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BA55E19-AE72-48AF-AA45-F40D4AAEFA72}" type="slidenum">
              <a:rPr lang="en-GB" smtClean="0"/>
              <a:t>‹#›</a:t>
            </a:fld>
            <a:endParaRPr lang="en-GB"/>
          </a:p>
        </p:txBody>
      </p:sp>
    </p:spTree>
    <p:extLst>
      <p:ext uri="{BB962C8B-B14F-4D97-AF65-F5344CB8AC3E}">
        <p14:creationId xmlns:p14="http://schemas.microsoft.com/office/powerpoint/2010/main" val="9743167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72B9FC-04AD-4677-9DBE-81D8308DC1BF}" type="datetimeFigureOut">
              <a:rPr lang="en-GB" smtClean="0"/>
              <a:t>25/11/2024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A55E19-AE72-48AF-AA45-F40D4AAEFA72}" type="slidenum">
              <a:rPr lang="en-GB" smtClean="0"/>
              <a:t>‹#›</a:t>
            </a:fld>
            <a:endParaRPr lang="en-GB"/>
          </a:p>
        </p:txBody>
      </p:sp>
    </p:spTree>
    <p:extLst>
      <p:ext uri="{BB962C8B-B14F-4D97-AF65-F5344CB8AC3E}">
        <p14:creationId xmlns:p14="http://schemas.microsoft.com/office/powerpoint/2010/main" val="26667522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72B9FC-04AD-4677-9DBE-81D8308DC1BF}" type="datetimeFigureOut">
              <a:rPr lang="en-GB" smtClean="0"/>
              <a:t>25/11/2024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A55E19-AE72-48AF-AA45-F40D4AAEFA72}" type="slidenum">
              <a:rPr lang="en-GB" smtClean="0"/>
              <a:t>‹#›</a:t>
            </a:fld>
            <a:endParaRPr lang="en-GB"/>
          </a:p>
        </p:txBody>
      </p:sp>
    </p:spTree>
    <p:extLst>
      <p:ext uri="{BB962C8B-B14F-4D97-AF65-F5344CB8AC3E}">
        <p14:creationId xmlns:p14="http://schemas.microsoft.com/office/powerpoint/2010/main" val="37768657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72B9FC-04AD-4677-9DBE-81D8308DC1BF}" type="datetimeFigureOut">
              <a:rPr lang="en-GB" smtClean="0"/>
              <a:t>25/11/2024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A55E19-AE72-48AF-AA45-F40D4AAEFA72}" type="slidenum">
              <a:rPr lang="en-GB" smtClean="0"/>
              <a:t>‹#›</a:t>
            </a:fld>
            <a:endParaRPr lang="en-GB"/>
          </a:p>
        </p:txBody>
      </p:sp>
    </p:spTree>
    <p:extLst>
      <p:ext uri="{BB962C8B-B14F-4D97-AF65-F5344CB8AC3E}">
        <p14:creationId xmlns:p14="http://schemas.microsoft.com/office/powerpoint/2010/main" val="7763589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72B9FC-04AD-4677-9DBE-81D8308DC1BF}" type="datetimeFigureOut">
              <a:rPr lang="en-GB" smtClean="0"/>
              <a:t>25/11/2024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A55E19-AE72-48AF-AA45-F40D4AAEFA72}" type="slidenum">
              <a:rPr lang="en-GB" smtClean="0"/>
              <a:t>‹#›</a:t>
            </a:fld>
            <a:endParaRPr lang="en-GB"/>
          </a:p>
        </p:txBody>
      </p:sp>
    </p:spTree>
    <p:extLst>
      <p:ext uri="{BB962C8B-B14F-4D97-AF65-F5344CB8AC3E}">
        <p14:creationId xmlns:p14="http://schemas.microsoft.com/office/powerpoint/2010/main" val="913228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3399">
                <a:lumMod val="45000"/>
                <a:lumOff val="55000"/>
                <a:alpha val="44000"/>
              </a:srgbClr>
            </a:gs>
            <a:gs pos="25000">
              <a:srgbClr val="FF6633"/>
            </a:gs>
            <a:gs pos="50000">
              <a:srgbClr val="FFFF00"/>
            </a:gs>
            <a:gs pos="75000">
              <a:srgbClr val="01A78F"/>
            </a:gs>
            <a:gs pos="100000">
              <a:srgbClr val="3366FF"/>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154AFE-7C32-4920-A034-DDCD64CBDCC7}" type="datetimeFigureOut">
              <a:rPr lang="en-GB" smtClean="0"/>
              <a:t>25/11/2024</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A91D7B-7ED4-4DB1-8D9C-F4953C7A8D30}" type="slidenum">
              <a:rPr lang="en-GB" smtClean="0"/>
              <a:t>‹#›</a:t>
            </a:fld>
            <a:endParaRPr lang="en-GB"/>
          </a:p>
        </p:txBody>
      </p:sp>
    </p:spTree>
    <p:extLst>
      <p:ext uri="{BB962C8B-B14F-4D97-AF65-F5344CB8AC3E}">
        <p14:creationId xmlns:p14="http://schemas.microsoft.com/office/powerpoint/2010/main" val="11234761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72B9FC-04AD-4677-9DBE-81D8308DC1BF}" type="datetimeFigureOut">
              <a:rPr lang="en-GB" smtClean="0"/>
              <a:t>25/11/2024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A55E19-AE72-48AF-AA45-F40D4AAEFA72}" type="slidenum">
              <a:rPr lang="en-GB" smtClean="0"/>
              <a:t>‹#›</a:t>
            </a:fld>
            <a:endParaRPr lang="en-GB"/>
          </a:p>
        </p:txBody>
      </p:sp>
    </p:spTree>
    <p:extLst>
      <p:ext uri="{BB962C8B-B14F-4D97-AF65-F5344CB8AC3E}">
        <p14:creationId xmlns:p14="http://schemas.microsoft.com/office/powerpoint/2010/main" val="613184585"/>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18.xml"/><Relationship Id="rId1" Type="http://schemas.openxmlformats.org/officeDocument/2006/relationships/video" Target="https://www.youtube.com/embed/AulKj5t-HCU?feature=oembed" TargetMode="Externa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r="3696"/>
          <a:stretch/>
        </p:blipFill>
        <p:spPr>
          <a:xfrm>
            <a:off x="9157162" y="940078"/>
            <a:ext cx="1601034" cy="1859106"/>
          </a:xfrm>
          <a:prstGeom prst="rect">
            <a:avLst/>
          </a:prstGeom>
        </p:spPr>
      </p:pic>
      <p:sp>
        <p:nvSpPr>
          <p:cNvPr id="2" name="Rectangle 1">
            <a:extLst>
              <a:ext uri="{FF2B5EF4-FFF2-40B4-BE49-F238E27FC236}">
                <a16:creationId xmlns:a16="http://schemas.microsoft.com/office/drawing/2014/main" id="{D7CDDEC6-B356-4D33-B524-8ECB846A5DA0}"/>
              </a:ext>
            </a:extLst>
          </p:cNvPr>
          <p:cNvSpPr/>
          <p:nvPr/>
        </p:nvSpPr>
        <p:spPr>
          <a:xfrm>
            <a:off x="3550064" y="755412"/>
            <a:ext cx="2807179" cy="584775"/>
          </a:xfrm>
          <a:prstGeom prst="rect">
            <a:avLst/>
          </a:prstGeom>
        </p:spPr>
        <p:txBody>
          <a:bodyPr wrap="none">
            <a:spAutoFit/>
          </a:bodyPr>
          <a:lstStyle/>
          <a:p>
            <a:pPr lvl="0" algn="ctr">
              <a:defRPr/>
            </a:pPr>
            <a:r>
              <a:rPr lang="en-GB" sz="3200" dirty="0">
                <a:solidFill>
                  <a:prstClr val="black"/>
                </a:solidFill>
                <a:latin typeface="Twinkl SemiBold" panose="02000000000000000000" pitchFamily="2" charset="0"/>
              </a:rPr>
              <a:t>Candle Prayer</a:t>
            </a:r>
          </a:p>
        </p:txBody>
      </p:sp>
      <p:sp>
        <p:nvSpPr>
          <p:cNvPr id="3" name="Rectangle 2">
            <a:extLst>
              <a:ext uri="{FF2B5EF4-FFF2-40B4-BE49-F238E27FC236}">
                <a16:creationId xmlns:a16="http://schemas.microsoft.com/office/drawing/2014/main" id="{F2413156-EC7D-48BF-848C-C9679D392A5A}"/>
              </a:ext>
            </a:extLst>
          </p:cNvPr>
          <p:cNvSpPr/>
          <p:nvPr/>
        </p:nvSpPr>
        <p:spPr>
          <a:xfrm>
            <a:off x="2381315" y="1664255"/>
            <a:ext cx="6096000" cy="1569660"/>
          </a:xfrm>
          <a:prstGeom prst="rect">
            <a:avLst/>
          </a:prstGeom>
        </p:spPr>
        <p:txBody>
          <a:bodyPr>
            <a:spAutoFit/>
          </a:bodyPr>
          <a:lstStyle/>
          <a:p>
            <a:pPr lvl="0" algn="ctr">
              <a:defRPr/>
            </a:pPr>
            <a:r>
              <a:rPr lang="en-GB" sz="3200" dirty="0">
                <a:solidFill>
                  <a:prstClr val="black"/>
                </a:solidFill>
                <a:latin typeface="Twinkl SemiBold" panose="02000000000000000000" pitchFamily="2" charset="0"/>
              </a:rPr>
              <a:t>We light this candle to remind us of God the Father, God the Son and God the Holy Spirit.</a:t>
            </a:r>
          </a:p>
        </p:txBody>
      </p:sp>
      <p:sp>
        <p:nvSpPr>
          <p:cNvPr id="6" name="Rectangle 5">
            <a:extLst>
              <a:ext uri="{FF2B5EF4-FFF2-40B4-BE49-F238E27FC236}">
                <a16:creationId xmlns:a16="http://schemas.microsoft.com/office/drawing/2014/main" id="{75BA659D-22AC-4BCD-89B1-897847B6CB70}"/>
              </a:ext>
            </a:extLst>
          </p:cNvPr>
          <p:cNvSpPr/>
          <p:nvPr/>
        </p:nvSpPr>
        <p:spPr>
          <a:xfrm>
            <a:off x="2197813" y="3729431"/>
            <a:ext cx="6096000" cy="707886"/>
          </a:xfrm>
          <a:prstGeom prst="rect">
            <a:avLst/>
          </a:prstGeom>
        </p:spPr>
        <p:txBody>
          <a:bodyPr>
            <a:spAutoFit/>
          </a:bodyPr>
          <a:lstStyle/>
          <a:p>
            <a:pPr lvl="0" algn="ctr">
              <a:defRPr/>
            </a:pPr>
            <a:r>
              <a:rPr lang="en-GB" sz="2000" dirty="0">
                <a:solidFill>
                  <a:srgbClr val="7030A0"/>
                </a:solidFill>
                <a:latin typeface="Twinkl SemiBold" panose="02000000000000000000" pitchFamily="2" charset="0"/>
              </a:rPr>
              <a:t>‘Teach children how to live and we will remember it all our lives’ Proverbs 22.6 </a:t>
            </a:r>
          </a:p>
        </p:txBody>
      </p:sp>
    </p:spTree>
    <p:extLst>
      <p:ext uri="{BB962C8B-B14F-4D97-AF65-F5344CB8AC3E}">
        <p14:creationId xmlns:p14="http://schemas.microsoft.com/office/powerpoint/2010/main" val="3904016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Close-up of lit clay oil lamps">
            <a:extLst>
              <a:ext uri="{FF2B5EF4-FFF2-40B4-BE49-F238E27FC236}">
                <a16:creationId xmlns:a16="http://schemas.microsoft.com/office/drawing/2014/main" id="{101BBBB0-8318-EE7C-E933-13EA70FA25EF}"/>
              </a:ext>
            </a:extLst>
          </p:cNvPr>
          <p:cNvPicPr>
            <a:picLocks noChangeAspect="1"/>
          </p:cNvPicPr>
          <p:nvPr/>
        </p:nvPicPr>
        <p:blipFill rotWithShape="1">
          <a:blip r:embed="rId2">
            <a:alphaModFix amt="50000"/>
            <a:extLst>
              <a:ext uri="{28A0092B-C50C-407E-A947-70E740481C1C}">
                <a14:useLocalDpi xmlns:a14="http://schemas.microsoft.com/office/drawing/2010/main" val="0"/>
              </a:ext>
            </a:extLst>
          </a:blip>
          <a:srcRect b="15730"/>
          <a:stretch/>
        </p:blipFill>
        <p:spPr>
          <a:xfrm>
            <a:off x="956602" y="450167"/>
            <a:ext cx="10710207" cy="6024500"/>
          </a:xfrm>
          <a:prstGeom prst="rect">
            <a:avLst/>
          </a:prstGeom>
        </p:spPr>
      </p:pic>
      <p:sp>
        <p:nvSpPr>
          <p:cNvPr id="2" name="Title 1">
            <a:extLst>
              <a:ext uri="{FF2B5EF4-FFF2-40B4-BE49-F238E27FC236}">
                <a16:creationId xmlns:a16="http://schemas.microsoft.com/office/drawing/2014/main" id="{52819644-4043-89D3-AEE4-8F020214C26A}"/>
              </a:ext>
            </a:extLst>
          </p:cNvPr>
          <p:cNvSpPr>
            <a:spLocks noGrp="1"/>
          </p:cNvSpPr>
          <p:nvPr>
            <p:ph type="title"/>
          </p:nvPr>
        </p:nvSpPr>
        <p:spPr>
          <a:xfrm>
            <a:off x="1524000" y="1122362"/>
            <a:ext cx="9144000" cy="2900518"/>
          </a:xfrm>
        </p:spPr>
        <p:txBody>
          <a:bodyPr vert="horz" lIns="91440" tIns="45720" rIns="91440" bIns="45720" rtlCol="0" anchor="b">
            <a:normAutofit/>
          </a:bodyPr>
          <a:lstStyle/>
          <a:p>
            <a:pPr algn="ctr"/>
            <a:r>
              <a:rPr lang="en-US" sz="6000" b="0" cap="none" spc="0" dirty="0">
                <a:ln w="0"/>
                <a:solidFill>
                  <a:srgbClr val="FFFFFF"/>
                </a:solidFill>
                <a:effectLst>
                  <a:outerShdw blurRad="38100" dist="19050" dir="2700000" algn="tl" rotWithShape="0">
                    <a:schemeClr val="dk1">
                      <a:alpha val="40000"/>
                    </a:schemeClr>
                  </a:outerShdw>
                </a:effectLst>
              </a:rPr>
              <a:t>SPIRITUALITY</a:t>
            </a:r>
            <a:br>
              <a:rPr lang="en-US" sz="6000" b="0" cap="none" spc="0" dirty="0">
                <a:ln w="0"/>
                <a:solidFill>
                  <a:srgbClr val="FFFFFF"/>
                </a:solidFill>
                <a:effectLst>
                  <a:outerShdw blurRad="38100" dist="19050" dir="2700000" algn="tl" rotWithShape="0">
                    <a:schemeClr val="dk1">
                      <a:alpha val="40000"/>
                    </a:schemeClr>
                  </a:outerShdw>
                </a:effectLst>
              </a:rPr>
            </a:br>
            <a:r>
              <a:rPr lang="en-US" sz="6000" b="0" cap="none" spc="0" dirty="0">
                <a:ln w="0"/>
                <a:solidFill>
                  <a:srgbClr val="FFFFFF"/>
                </a:solidFill>
                <a:effectLst>
                  <a:outerShdw blurRad="38100" dist="19050" dir="2700000" algn="tl" rotWithShape="0">
                    <a:schemeClr val="dk1">
                      <a:alpha val="40000"/>
                    </a:schemeClr>
                  </a:outerShdw>
                </a:effectLst>
              </a:rPr>
              <a:t>2024</a:t>
            </a:r>
          </a:p>
        </p:txBody>
      </p:sp>
    </p:spTree>
    <p:extLst>
      <p:ext uri="{BB962C8B-B14F-4D97-AF65-F5344CB8AC3E}">
        <p14:creationId xmlns:p14="http://schemas.microsoft.com/office/powerpoint/2010/main" val="7808984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86C44B2A-E234-BB25-6452-8322D86B7F18}"/>
              </a:ext>
            </a:extLst>
          </p:cNvPr>
          <p:cNvSpPr txBox="1"/>
          <p:nvPr/>
        </p:nvSpPr>
        <p:spPr>
          <a:xfrm>
            <a:off x="7464614" y="1783959"/>
            <a:ext cx="4087306" cy="2889114"/>
          </a:xfrm>
          <a:prstGeom prst="rect">
            <a:avLst/>
          </a:prstGeom>
        </p:spPr>
        <p:txBody>
          <a:bodyPr vert="horz" lIns="91440" tIns="45720" rIns="91440" bIns="45720" rtlCol="0" anchor="b">
            <a:normAutofit/>
          </a:bodyPr>
          <a:lstStyle/>
          <a:p>
            <a:pPr marL="0" marR="0" lvl="0" indent="0" algn="l" defTabSz="914400" rtl="0" eaLnBrk="1" fontAlgn="auto" latinLnBrk="0" hangingPunct="1">
              <a:lnSpc>
                <a:spcPct val="90000"/>
              </a:lnSpc>
              <a:spcBef>
                <a:spcPct val="0"/>
              </a:spcBef>
              <a:spcAft>
                <a:spcPts val="800"/>
              </a:spcAft>
              <a:buClrTx/>
              <a:buSzTx/>
              <a:buFontTx/>
              <a:buNone/>
              <a:tabLst/>
              <a:defRPr/>
            </a:pPr>
            <a:r>
              <a:rPr kumimoji="0" lang="en-US" sz="5400" b="1" i="0" u="none" strike="noStrike" kern="1200" cap="none" spc="0" normalizeH="0" baseline="0" noProof="0" dirty="0">
                <a:ln>
                  <a:noFill/>
                </a:ln>
                <a:solidFill>
                  <a:srgbClr val="7030A0"/>
                </a:solidFill>
                <a:effectLst/>
                <a:uLnTx/>
                <a:uFillTx/>
                <a:latin typeface="Twinkl SemiBold" panose="02000000000000000000" pitchFamily="2" charset="0"/>
              </a:rPr>
              <a:t>Mirror Moments Reflection</a:t>
            </a:r>
            <a:endParaRPr kumimoji="0" lang="en-US" sz="5400" b="0" i="0" u="none" strike="noStrike" kern="1200" cap="none" spc="0" normalizeH="0" baseline="0" noProof="0" dirty="0">
              <a:ln>
                <a:noFill/>
              </a:ln>
              <a:solidFill>
                <a:srgbClr val="7030A0"/>
              </a:solidFill>
              <a:effectLst/>
              <a:uLnTx/>
              <a:uFillTx/>
              <a:latin typeface="Twinkl SemiBold" panose="02000000000000000000" pitchFamily="2" charset="0"/>
            </a:endParaRPr>
          </a:p>
        </p:txBody>
      </p:sp>
      <p:sp>
        <p:nvSpPr>
          <p:cNvPr id="18" name="Freeform: Shape 17">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Picture 9" descr="A gold framed mirror&#10;&#10;Description automatically generated with low confidence">
            <a:extLst>
              <a:ext uri="{FF2B5EF4-FFF2-40B4-BE49-F238E27FC236}">
                <a16:creationId xmlns:a16="http://schemas.microsoft.com/office/drawing/2014/main" id="{AD524AEE-0826-BE0B-D9EA-4557B20430CA}"/>
              </a:ext>
            </a:extLst>
          </p:cNvPr>
          <p:cNvPicPr>
            <a:picLocks noChangeAspect="1"/>
          </p:cNvPicPr>
          <p:nvPr/>
        </p:nvPicPr>
        <p:blipFill rotWithShape="1">
          <a:blip r:embed="rId3"/>
          <a:srcRect t="2179" r="2" b="2"/>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
        <p:nvSpPr>
          <p:cNvPr id="6" name="Rectangle 5">
            <a:extLst>
              <a:ext uri="{FF2B5EF4-FFF2-40B4-BE49-F238E27FC236}">
                <a16:creationId xmlns:a16="http://schemas.microsoft.com/office/drawing/2014/main" id="{B32A4635-8D65-45FA-BEF8-B274FCC781B8}"/>
              </a:ext>
            </a:extLst>
          </p:cNvPr>
          <p:cNvSpPr/>
          <p:nvPr/>
        </p:nvSpPr>
        <p:spPr>
          <a:xfrm>
            <a:off x="5930057" y="5856810"/>
            <a:ext cx="5863837" cy="646331"/>
          </a:xfrm>
          <a:prstGeom prst="rect">
            <a:avLst/>
          </a:prstGeom>
        </p:spPr>
        <p:txBody>
          <a:bodyPr wrap="square">
            <a:spAutoFit/>
          </a:bodyPr>
          <a:lstStyle/>
          <a:p>
            <a:pPr lvl="0" algn="ctr">
              <a:defRPr/>
            </a:pPr>
            <a:r>
              <a:rPr lang="en-GB" sz="2000" dirty="0">
                <a:solidFill>
                  <a:srgbClr val="7030A0"/>
                </a:solidFill>
                <a:latin typeface="Twinkl SemiBold" panose="02000000000000000000" pitchFamily="2" charset="0"/>
              </a:rPr>
              <a:t>‘</a:t>
            </a:r>
            <a:r>
              <a:rPr lang="en-GB" sz="1600" dirty="0">
                <a:solidFill>
                  <a:srgbClr val="7030A0"/>
                </a:solidFill>
                <a:latin typeface="Twinkl SemiBold" panose="02000000000000000000" pitchFamily="2" charset="0"/>
              </a:rPr>
              <a:t>Teach children how to live and we will remember it all our lives’ Proverbs 22.6 </a:t>
            </a:r>
            <a:endParaRPr lang="en-GB" sz="2000" dirty="0">
              <a:solidFill>
                <a:srgbClr val="7030A0"/>
              </a:solidFill>
              <a:latin typeface="Twinkl SemiBold" panose="02000000000000000000" pitchFamily="2" charset="0"/>
            </a:endParaRPr>
          </a:p>
        </p:txBody>
      </p:sp>
    </p:spTree>
    <p:extLst>
      <p:ext uri="{BB962C8B-B14F-4D97-AF65-F5344CB8AC3E}">
        <p14:creationId xmlns:p14="http://schemas.microsoft.com/office/powerpoint/2010/main" val="13920965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5FDF4720-5445-47BE-89FE-E40D1AE6F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480073" cy="6858002"/>
          </a:xfrm>
          <a:custGeom>
            <a:avLst/>
            <a:gdLst>
              <a:gd name="connsiteX0" fmla="*/ 6130244 w 6480073"/>
              <a:gd name="connsiteY0" fmla="*/ 0 h 6858002"/>
              <a:gd name="connsiteX1" fmla="*/ 6212951 w 6480073"/>
              <a:gd name="connsiteY1" fmla="*/ 314584 h 6858002"/>
              <a:gd name="connsiteX2" fmla="*/ 5540779 w 6480073"/>
              <a:gd name="connsiteY2" fmla="*/ 6756649 h 6858002"/>
              <a:gd name="connsiteX3" fmla="*/ 5489971 w 6480073"/>
              <a:gd name="connsiteY3" fmla="*/ 6858002 h 6858002"/>
              <a:gd name="connsiteX4" fmla="*/ 0 w 6480073"/>
              <a:gd name="connsiteY4" fmla="*/ 6858002 h 6858002"/>
              <a:gd name="connsiteX5" fmla="*/ 0 w 6480073"/>
              <a:gd name="connsiteY5" fmla="*/ 0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0073" h="6858002">
                <a:moveTo>
                  <a:pt x="6130244" y="0"/>
                </a:moveTo>
                <a:lnTo>
                  <a:pt x="6212951" y="314584"/>
                </a:lnTo>
                <a:cubicBezTo>
                  <a:pt x="6745828" y="2551616"/>
                  <a:pt x="6460994" y="4808873"/>
                  <a:pt x="5540779" y="6756649"/>
                </a:cubicBezTo>
                <a:lnTo>
                  <a:pt x="5489971" y="6858002"/>
                </a:lnTo>
                <a:lnTo>
                  <a:pt x="0" y="6858002"/>
                </a:lnTo>
                <a:lnTo>
                  <a:pt x="0"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AC8710B4-A815-4082-9E4F-F13A00070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249216" cy="6858001"/>
          </a:xfrm>
          <a:custGeom>
            <a:avLst/>
            <a:gdLst>
              <a:gd name="connsiteX0" fmla="*/ 0 w 6249216"/>
              <a:gd name="connsiteY0" fmla="*/ 0 h 6858001"/>
              <a:gd name="connsiteX1" fmla="*/ 5893742 w 6249216"/>
              <a:gd name="connsiteY1" fmla="*/ 1 h 6858001"/>
              <a:gd name="connsiteX2" fmla="*/ 5993697 w 6249216"/>
              <a:gd name="connsiteY2" fmla="*/ 380651 h 6858001"/>
              <a:gd name="connsiteX3" fmla="*/ 5308924 w 6249216"/>
              <a:gd name="connsiteY3" fmla="*/ 6647018 h 6858001"/>
              <a:gd name="connsiteX4" fmla="*/ 5200672 w 6249216"/>
              <a:gd name="connsiteY4" fmla="*/ 6858001 h 6858001"/>
              <a:gd name="connsiteX5" fmla="*/ 1 w 6249216"/>
              <a:gd name="connsiteY5"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9216" h="6858001">
                <a:moveTo>
                  <a:pt x="0" y="0"/>
                </a:moveTo>
                <a:lnTo>
                  <a:pt x="5893742" y="1"/>
                </a:lnTo>
                <a:lnTo>
                  <a:pt x="5993697" y="380651"/>
                </a:lnTo>
                <a:cubicBezTo>
                  <a:pt x="6511353" y="2559611"/>
                  <a:pt x="6222352" y="4758249"/>
                  <a:pt x="5308924" y="6647018"/>
                </a:cubicBezTo>
                <a:lnTo>
                  <a:pt x="5200672" y="6858001"/>
                </a:lnTo>
                <a:lnTo>
                  <a:pt x="1" y="685800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BE51111E-9553-4DD3-A4C5-755F7B485EAD}"/>
              </a:ext>
            </a:extLst>
          </p:cNvPr>
          <p:cNvSpPr txBox="1"/>
          <p:nvPr/>
        </p:nvSpPr>
        <p:spPr>
          <a:xfrm>
            <a:off x="804672" y="742084"/>
            <a:ext cx="5101606" cy="1325563"/>
          </a:xfrm>
          <a:prstGeom prst="rect">
            <a:avLst/>
          </a:prstGeom>
        </p:spPr>
        <p:txBody>
          <a:bodyPr vert="horz" lIns="91440" tIns="45720" rIns="91440" bIns="45720" rtlCol="0" anchor="ctr">
            <a:normAutofit fontScale="925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5400" b="0" i="0" u="none" strike="noStrike" kern="1200" cap="none" spc="0" normalizeH="0" baseline="0" noProof="0" dirty="0">
                <a:ln>
                  <a:noFill/>
                </a:ln>
                <a:solidFill>
                  <a:srgbClr val="7030A0"/>
                </a:solidFill>
                <a:effectLst/>
                <a:uLnTx/>
                <a:uFillTx/>
                <a:latin typeface="Calibri Light" panose="020F0302020204030204"/>
                <a:ea typeface="+mn-ea"/>
                <a:cs typeface="+mn-cs"/>
              </a:rPr>
              <a:t>‘</a:t>
            </a:r>
            <a:r>
              <a:rPr kumimoji="0" lang="en-US" sz="5400" b="0" i="0" u="none" strike="noStrike" kern="1200" cap="none" spc="0" normalizeH="0" baseline="0" noProof="0" dirty="0">
                <a:ln>
                  <a:noFill/>
                </a:ln>
                <a:solidFill>
                  <a:srgbClr val="7030A0"/>
                </a:solidFill>
                <a:effectLst/>
                <a:uLnTx/>
                <a:uFillTx/>
                <a:latin typeface="Twinkl SemiBold" panose="02000000000000000000" pitchFamily="2" charset="0"/>
              </a:rPr>
              <a:t>Mirror moments</a:t>
            </a:r>
            <a:r>
              <a:rPr kumimoji="0" lang="en-US" sz="5400" b="0" i="0" u="none" strike="noStrike" kern="1200" cap="none" spc="0" normalizeH="0" baseline="0" noProof="0" dirty="0">
                <a:ln>
                  <a:noFill/>
                </a:ln>
                <a:solidFill>
                  <a:srgbClr val="7030A0"/>
                </a:solidFill>
                <a:effectLst/>
                <a:uLnTx/>
                <a:uFillTx/>
                <a:latin typeface="Calibri Light" panose="020F0302020204030204"/>
                <a:ea typeface="+mn-ea"/>
                <a:cs typeface="+mn-cs"/>
              </a:rPr>
              <a:t>’</a:t>
            </a:r>
          </a:p>
        </p:txBody>
      </p:sp>
      <p:sp>
        <p:nvSpPr>
          <p:cNvPr id="6" name="TextBox 5">
            <a:extLst>
              <a:ext uri="{FF2B5EF4-FFF2-40B4-BE49-F238E27FC236}">
                <a16:creationId xmlns:a16="http://schemas.microsoft.com/office/drawing/2014/main" id="{74349215-EB8F-4CFF-8E5A-83976FC5C25B}"/>
              </a:ext>
            </a:extLst>
          </p:cNvPr>
          <p:cNvSpPr txBox="1"/>
          <p:nvPr/>
        </p:nvSpPr>
        <p:spPr>
          <a:xfrm>
            <a:off x="733379" y="1772783"/>
            <a:ext cx="4782458" cy="3181684"/>
          </a:xfrm>
          <a:prstGeom prst="rect">
            <a:avLst/>
          </a:prstGeom>
        </p:spPr>
        <p:txBody>
          <a:bodyPr vert="horz" lIns="91440" tIns="45720" rIns="91440" bIns="45720" rtlCol="0" anchor="t">
            <a:normAutofit fontScale="92500" lnSpcReduction="20000"/>
          </a:bodyPr>
          <a:lstStyle/>
          <a:p>
            <a:pPr marL="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endParaRPr kumimoji="0" lang="en-US" sz="36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3600" b="0" i="0" u="none" strike="noStrike" kern="1200" cap="none" spc="0" normalizeH="0" baseline="0" noProof="0" dirty="0">
                <a:ln>
                  <a:noFill/>
                </a:ln>
                <a:solidFill>
                  <a:srgbClr val="7030A0"/>
                </a:solidFill>
                <a:effectLst/>
                <a:uLnTx/>
                <a:uFillTx/>
                <a:latin typeface="Twinkl SemiBold" panose="02000000000000000000" pitchFamily="2" charset="0"/>
              </a:rPr>
              <a:t>How much time do we think about who we are and what is special about us?</a:t>
            </a:r>
          </a:p>
        </p:txBody>
      </p:sp>
      <p:pic>
        <p:nvPicPr>
          <p:cNvPr id="3" name="Picture 2"/>
          <p:cNvPicPr>
            <a:picLocks noChangeAspect="1"/>
          </p:cNvPicPr>
          <p:nvPr/>
        </p:nvPicPr>
        <p:blipFill>
          <a:blip r:embed="rId3"/>
          <a:stretch>
            <a:fillRect/>
          </a:stretch>
        </p:blipFill>
        <p:spPr>
          <a:xfrm>
            <a:off x="6982595" y="742084"/>
            <a:ext cx="4823170" cy="4823170"/>
          </a:xfrm>
          <a:prstGeom prst="rect">
            <a:avLst/>
          </a:prstGeom>
        </p:spPr>
      </p:pic>
      <p:sp>
        <p:nvSpPr>
          <p:cNvPr id="8" name="Rectangle 7">
            <a:extLst>
              <a:ext uri="{FF2B5EF4-FFF2-40B4-BE49-F238E27FC236}">
                <a16:creationId xmlns:a16="http://schemas.microsoft.com/office/drawing/2014/main" id="{FB9F7EF2-F8CD-4F63-82FD-A5D115F71CDC}"/>
              </a:ext>
            </a:extLst>
          </p:cNvPr>
          <p:cNvSpPr/>
          <p:nvPr/>
        </p:nvSpPr>
        <p:spPr>
          <a:xfrm>
            <a:off x="5930057" y="5856810"/>
            <a:ext cx="5863837" cy="646331"/>
          </a:xfrm>
          <a:prstGeom prst="rect">
            <a:avLst/>
          </a:prstGeom>
        </p:spPr>
        <p:txBody>
          <a:bodyPr wrap="square">
            <a:spAutoFit/>
          </a:bodyPr>
          <a:lstStyle/>
          <a:p>
            <a:pPr lvl="0" algn="ctr">
              <a:defRPr/>
            </a:pPr>
            <a:r>
              <a:rPr lang="en-GB" sz="2000" dirty="0">
                <a:solidFill>
                  <a:srgbClr val="7030A0"/>
                </a:solidFill>
                <a:latin typeface="Twinkl SemiBold" panose="02000000000000000000" pitchFamily="2" charset="0"/>
              </a:rPr>
              <a:t>‘</a:t>
            </a:r>
            <a:r>
              <a:rPr lang="en-GB" sz="1600" dirty="0">
                <a:solidFill>
                  <a:srgbClr val="7030A0"/>
                </a:solidFill>
                <a:latin typeface="Twinkl SemiBold" panose="02000000000000000000" pitchFamily="2" charset="0"/>
              </a:rPr>
              <a:t>Teach children how to live and we will remember it all our lives’ Proverbs 22.6 </a:t>
            </a:r>
            <a:endParaRPr lang="en-GB" sz="2000" dirty="0">
              <a:solidFill>
                <a:srgbClr val="7030A0"/>
              </a:solidFill>
              <a:latin typeface="Twinkl SemiBold" panose="02000000000000000000" pitchFamily="2" charset="0"/>
            </a:endParaRPr>
          </a:p>
        </p:txBody>
      </p:sp>
    </p:spTree>
    <p:extLst>
      <p:ext uri="{BB962C8B-B14F-4D97-AF65-F5344CB8AC3E}">
        <p14:creationId xmlns:p14="http://schemas.microsoft.com/office/powerpoint/2010/main" val="33591249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7648335-3788-440D-8E9E-DB47C27FF7A5}"/>
              </a:ext>
            </a:extLst>
          </p:cNvPr>
          <p:cNvSpPr txBox="1"/>
          <p:nvPr/>
        </p:nvSpPr>
        <p:spPr>
          <a:xfrm>
            <a:off x="6373728" y="1027699"/>
            <a:ext cx="5319433" cy="2076333"/>
          </a:xfrm>
          <a:prstGeom prst="rect">
            <a:avLst/>
          </a:prstGeom>
        </p:spPr>
        <p:txBody>
          <a:bodyPr vert="horz" lIns="91440" tIns="45720" rIns="91440" bIns="45720" rtlCol="0" anchor="t">
            <a:normAutofit fontScale="92500" lnSpcReduction="20000"/>
          </a:bodyPr>
          <a:lstStyle/>
          <a:p>
            <a:pPr marL="0" marR="0" lvl="0" indent="0" algn="l" defTabSz="457200" rtl="0" eaLnBrk="1" fontAlgn="auto" latinLnBrk="0" hangingPunct="1">
              <a:lnSpc>
                <a:spcPct val="90000"/>
              </a:lnSpc>
              <a:spcBef>
                <a:spcPct val="0"/>
              </a:spcBef>
              <a:spcAft>
                <a:spcPts val="600"/>
              </a:spcAft>
              <a:buClrTx/>
              <a:buSzTx/>
              <a:buFontTx/>
              <a:buNone/>
              <a:tabLst/>
              <a:defRPr/>
            </a:pPr>
            <a:r>
              <a:rPr kumimoji="0" lang="en-US" sz="4800" b="0" i="0" u="none" strike="noStrike" kern="1200" cap="none" spc="0" normalizeH="0" baseline="0" noProof="0" dirty="0">
                <a:ln>
                  <a:noFill/>
                </a:ln>
                <a:solidFill>
                  <a:srgbClr val="7030A0"/>
                </a:solidFill>
                <a:effectLst/>
                <a:uLnTx/>
                <a:uFillTx/>
                <a:latin typeface="Twinkl SemiBold" panose="02000000000000000000" pitchFamily="2" charset="0"/>
              </a:rPr>
              <a:t>Do we ever think about what we hope to be like in the future?</a:t>
            </a:r>
          </a:p>
        </p:txBody>
      </p:sp>
      <p:pic>
        <p:nvPicPr>
          <p:cNvPr id="2" name="Picture 1"/>
          <p:cNvPicPr>
            <a:picLocks noChangeAspect="1"/>
          </p:cNvPicPr>
          <p:nvPr/>
        </p:nvPicPr>
        <p:blipFill>
          <a:blip r:embed="rId2"/>
          <a:stretch>
            <a:fillRect/>
          </a:stretch>
        </p:blipFill>
        <p:spPr>
          <a:xfrm>
            <a:off x="218017" y="262996"/>
            <a:ext cx="4938183" cy="2776468"/>
          </a:xfrm>
          <a:prstGeom prst="rect">
            <a:avLst/>
          </a:prstGeom>
        </p:spPr>
      </p:pic>
      <p:pic>
        <p:nvPicPr>
          <p:cNvPr id="7" name="Picture 6"/>
          <p:cNvPicPr>
            <a:picLocks noChangeAspect="1"/>
          </p:cNvPicPr>
          <p:nvPr/>
        </p:nvPicPr>
        <p:blipFill rotWithShape="1">
          <a:blip r:embed="rId3"/>
          <a:srcRect b="9365"/>
          <a:stretch/>
        </p:blipFill>
        <p:spPr>
          <a:xfrm>
            <a:off x="5267760" y="3200400"/>
            <a:ext cx="5238006" cy="3408436"/>
          </a:xfrm>
          <a:prstGeom prst="rect">
            <a:avLst/>
          </a:prstGeom>
        </p:spPr>
      </p:pic>
      <p:sp>
        <p:nvSpPr>
          <p:cNvPr id="8" name="Rectangle 7">
            <a:extLst>
              <a:ext uri="{FF2B5EF4-FFF2-40B4-BE49-F238E27FC236}">
                <a16:creationId xmlns:a16="http://schemas.microsoft.com/office/drawing/2014/main" id="{1576BBB8-AB72-4A9A-B949-8AC20F48089B}"/>
              </a:ext>
            </a:extLst>
          </p:cNvPr>
          <p:cNvSpPr/>
          <p:nvPr/>
        </p:nvSpPr>
        <p:spPr>
          <a:xfrm>
            <a:off x="139959" y="5492917"/>
            <a:ext cx="5016242" cy="646331"/>
          </a:xfrm>
          <a:prstGeom prst="rect">
            <a:avLst/>
          </a:prstGeom>
        </p:spPr>
        <p:txBody>
          <a:bodyPr wrap="square">
            <a:spAutoFit/>
          </a:bodyPr>
          <a:lstStyle/>
          <a:p>
            <a:pPr lvl="0" algn="ctr">
              <a:defRPr/>
            </a:pPr>
            <a:r>
              <a:rPr lang="en-GB" sz="2000" dirty="0">
                <a:solidFill>
                  <a:srgbClr val="7030A0"/>
                </a:solidFill>
                <a:latin typeface="Twinkl SemiBold" panose="02000000000000000000" pitchFamily="2" charset="0"/>
              </a:rPr>
              <a:t>‘</a:t>
            </a:r>
            <a:r>
              <a:rPr lang="en-GB" sz="1600" dirty="0">
                <a:solidFill>
                  <a:srgbClr val="7030A0"/>
                </a:solidFill>
                <a:latin typeface="Twinkl SemiBold" panose="02000000000000000000" pitchFamily="2" charset="0"/>
              </a:rPr>
              <a:t>Teach children how to live and we will remember it all our lives’ Proverbs 22.6 </a:t>
            </a:r>
            <a:endParaRPr lang="en-GB" sz="2000" dirty="0">
              <a:solidFill>
                <a:srgbClr val="7030A0"/>
              </a:solidFill>
              <a:latin typeface="Twinkl SemiBold" panose="02000000000000000000" pitchFamily="2" charset="0"/>
            </a:endParaRPr>
          </a:p>
        </p:txBody>
      </p:sp>
    </p:spTree>
    <p:extLst>
      <p:ext uri="{BB962C8B-B14F-4D97-AF65-F5344CB8AC3E}">
        <p14:creationId xmlns:p14="http://schemas.microsoft.com/office/powerpoint/2010/main" val="4203747698"/>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CBBDB1-BE56-4878-BF62-0AEFC7B417C0}"/>
              </a:ext>
            </a:extLst>
          </p:cNvPr>
          <p:cNvSpPr txBox="1"/>
          <p:nvPr/>
        </p:nvSpPr>
        <p:spPr>
          <a:xfrm>
            <a:off x="8575499" y="985911"/>
            <a:ext cx="3496026" cy="3281289"/>
          </a:xfrm>
          <a:prstGeom prst="ellipse">
            <a:avLst/>
          </a:prstGeom>
          <a:solidFill>
            <a:srgbClr val="FFFFFF"/>
          </a:solidFill>
          <a:ln w="174625" cmpd="thinThick">
            <a:solidFill>
              <a:srgbClr val="FFFFFF"/>
            </a:solidFill>
          </a:ln>
        </p:spPr>
        <p:txBody>
          <a:bodyPr vert="horz" lIns="91440" tIns="45720" rIns="91440" bIns="45720" rtlCol="0" anchor="ctr">
            <a:noAutofit/>
          </a:bodyPr>
          <a:lstStyle/>
          <a:p>
            <a:pPr marL="0" marR="0" lvl="0" indent="0" algn="ctr" defTabSz="457200" rtl="0" eaLnBrk="1" fontAlgn="auto" latinLnBrk="0" hangingPunct="1">
              <a:lnSpc>
                <a:spcPct val="90000"/>
              </a:lnSpc>
              <a:spcBef>
                <a:spcPct val="0"/>
              </a:spcBef>
              <a:spcAft>
                <a:spcPts val="600"/>
              </a:spcAft>
              <a:buClrTx/>
              <a:buSzTx/>
              <a:buFontTx/>
              <a:buNone/>
              <a:tabLst/>
              <a:defRPr/>
            </a:pPr>
            <a:r>
              <a:rPr kumimoji="0" lang="en-US" sz="3200" b="0" i="0" u="none" strike="noStrike" kern="1200" cap="none" spc="0" normalizeH="0" baseline="0" noProof="0" dirty="0">
                <a:ln>
                  <a:noFill/>
                </a:ln>
                <a:solidFill>
                  <a:srgbClr val="262626"/>
                </a:solidFill>
                <a:effectLst/>
                <a:uLnTx/>
                <a:uFillTx/>
                <a:latin typeface="Calibri Light" panose="020F0302020204030204"/>
                <a:ea typeface="+mn-ea"/>
                <a:cs typeface="+mn-cs"/>
              </a:rPr>
              <a:t>…</a:t>
            </a:r>
            <a:r>
              <a:rPr kumimoji="0" lang="en-US" sz="3200" b="0" i="0" u="none" strike="noStrike" kern="1200" cap="none" spc="0" normalizeH="0" baseline="0" noProof="0" dirty="0">
                <a:ln>
                  <a:noFill/>
                </a:ln>
                <a:solidFill>
                  <a:srgbClr val="262626"/>
                </a:solidFill>
                <a:effectLst/>
                <a:uLnTx/>
                <a:uFillTx/>
                <a:latin typeface="Twinkl SemiBold" panose="02000000000000000000" pitchFamily="2" charset="0"/>
              </a:rPr>
              <a:t>Do we ever hide from other people how we are truly feeling inside?</a:t>
            </a:r>
          </a:p>
        </p:txBody>
      </p:sp>
      <p:pic>
        <p:nvPicPr>
          <p:cNvPr id="2" name="Picture 1"/>
          <p:cNvPicPr>
            <a:picLocks noChangeAspect="1"/>
          </p:cNvPicPr>
          <p:nvPr/>
        </p:nvPicPr>
        <p:blipFill>
          <a:blip r:embed="rId2"/>
          <a:stretch>
            <a:fillRect/>
          </a:stretch>
        </p:blipFill>
        <p:spPr>
          <a:xfrm>
            <a:off x="394383" y="339145"/>
            <a:ext cx="7812644" cy="5538296"/>
          </a:xfrm>
          <a:prstGeom prst="rect">
            <a:avLst/>
          </a:prstGeom>
        </p:spPr>
      </p:pic>
      <p:sp>
        <p:nvSpPr>
          <p:cNvPr id="5" name="Rectangle 4">
            <a:extLst>
              <a:ext uri="{FF2B5EF4-FFF2-40B4-BE49-F238E27FC236}">
                <a16:creationId xmlns:a16="http://schemas.microsoft.com/office/drawing/2014/main" id="{E39F279F-0D24-4FF2-ADAC-151C4C264EB7}"/>
              </a:ext>
            </a:extLst>
          </p:cNvPr>
          <p:cNvSpPr/>
          <p:nvPr/>
        </p:nvSpPr>
        <p:spPr>
          <a:xfrm>
            <a:off x="5930057" y="5856810"/>
            <a:ext cx="5863837" cy="646331"/>
          </a:xfrm>
          <a:prstGeom prst="rect">
            <a:avLst/>
          </a:prstGeom>
        </p:spPr>
        <p:txBody>
          <a:bodyPr wrap="square">
            <a:spAutoFit/>
          </a:bodyPr>
          <a:lstStyle/>
          <a:p>
            <a:pPr lvl="0" algn="ctr">
              <a:defRPr/>
            </a:pPr>
            <a:r>
              <a:rPr lang="en-GB" sz="2000" dirty="0">
                <a:solidFill>
                  <a:srgbClr val="7030A0"/>
                </a:solidFill>
                <a:latin typeface="Twinkl SemiBold" panose="02000000000000000000" pitchFamily="2" charset="0"/>
              </a:rPr>
              <a:t>‘</a:t>
            </a:r>
            <a:r>
              <a:rPr lang="en-GB" sz="1600" dirty="0">
                <a:solidFill>
                  <a:srgbClr val="7030A0"/>
                </a:solidFill>
                <a:latin typeface="Twinkl SemiBold" panose="02000000000000000000" pitchFamily="2" charset="0"/>
              </a:rPr>
              <a:t>Teach children how to live and we will remember it all our lives’ Proverbs 22.6 </a:t>
            </a:r>
            <a:endParaRPr lang="en-GB" sz="2000" dirty="0">
              <a:solidFill>
                <a:srgbClr val="7030A0"/>
              </a:solidFill>
              <a:latin typeface="Twinkl SemiBold" panose="02000000000000000000" pitchFamily="2" charset="0"/>
            </a:endParaRPr>
          </a:p>
        </p:txBody>
      </p:sp>
    </p:spTree>
    <p:extLst>
      <p:ext uri="{BB962C8B-B14F-4D97-AF65-F5344CB8AC3E}">
        <p14:creationId xmlns:p14="http://schemas.microsoft.com/office/powerpoint/2010/main" val="27015944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BB5F584-50FE-4BBD-98D4-53371A25F5B9}"/>
              </a:ext>
            </a:extLst>
          </p:cNvPr>
          <p:cNvPicPr>
            <a:picLocks noChangeAspect="1"/>
          </p:cNvPicPr>
          <p:nvPr/>
        </p:nvPicPr>
        <p:blipFill rotWithShape="1">
          <a:blip r:embed="rId2"/>
          <a:srcRect t="1701" r="4" b="15360"/>
          <a:stretch/>
        </p:blipFill>
        <p:spPr>
          <a:xfrm>
            <a:off x="5182104" y="10"/>
            <a:ext cx="7009896" cy="6857990"/>
          </a:xfrm>
          <a:custGeom>
            <a:avLst/>
            <a:gdLst/>
            <a:ahLst/>
            <a:cxnLst/>
            <a:rect l="l" t="t" r="r" b="b"/>
            <a:pathLst>
              <a:path w="7009896" h="6858000">
                <a:moveTo>
                  <a:pt x="0" y="0"/>
                </a:moveTo>
                <a:lnTo>
                  <a:pt x="7009896" y="0"/>
                </a:lnTo>
                <a:lnTo>
                  <a:pt x="7009896" y="6858000"/>
                </a:lnTo>
                <a:lnTo>
                  <a:pt x="21616" y="6858000"/>
                </a:lnTo>
                <a:lnTo>
                  <a:pt x="129867" y="6647018"/>
                </a:lnTo>
                <a:cubicBezTo>
                  <a:pt x="1043295" y="4758249"/>
                  <a:pt x="1332296" y="2559611"/>
                  <a:pt x="814641" y="380651"/>
                </a:cubicBezTo>
                <a:lnTo>
                  <a:pt x="714685" y="1"/>
                </a:lnTo>
                <a:lnTo>
                  <a:pt x="0" y="1"/>
                </a:lnTo>
                <a:close/>
              </a:path>
            </a:pathLst>
          </a:custGeom>
        </p:spPr>
      </p:pic>
      <p:sp>
        <p:nvSpPr>
          <p:cNvPr id="15" name="Freeform: Shape 14">
            <a:extLst>
              <a:ext uri="{FF2B5EF4-FFF2-40B4-BE49-F238E27FC236}">
                <a16:creationId xmlns:a16="http://schemas.microsoft.com/office/drawing/2014/main" id="{5FDF4720-5445-47BE-89FE-E40D1AE6F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480073" cy="6858002"/>
          </a:xfrm>
          <a:custGeom>
            <a:avLst/>
            <a:gdLst>
              <a:gd name="connsiteX0" fmla="*/ 6130244 w 6480073"/>
              <a:gd name="connsiteY0" fmla="*/ 0 h 6858002"/>
              <a:gd name="connsiteX1" fmla="*/ 6212951 w 6480073"/>
              <a:gd name="connsiteY1" fmla="*/ 314584 h 6858002"/>
              <a:gd name="connsiteX2" fmla="*/ 5540779 w 6480073"/>
              <a:gd name="connsiteY2" fmla="*/ 6756649 h 6858002"/>
              <a:gd name="connsiteX3" fmla="*/ 5489971 w 6480073"/>
              <a:gd name="connsiteY3" fmla="*/ 6858002 h 6858002"/>
              <a:gd name="connsiteX4" fmla="*/ 0 w 6480073"/>
              <a:gd name="connsiteY4" fmla="*/ 6858002 h 6858002"/>
              <a:gd name="connsiteX5" fmla="*/ 0 w 6480073"/>
              <a:gd name="connsiteY5" fmla="*/ 0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0073" h="6858002">
                <a:moveTo>
                  <a:pt x="6130244" y="0"/>
                </a:moveTo>
                <a:lnTo>
                  <a:pt x="6212951" y="314584"/>
                </a:lnTo>
                <a:cubicBezTo>
                  <a:pt x="6745828" y="2551616"/>
                  <a:pt x="6460994" y="4808873"/>
                  <a:pt x="5540779" y="6756649"/>
                </a:cubicBezTo>
                <a:lnTo>
                  <a:pt x="5489971" y="6858002"/>
                </a:lnTo>
                <a:lnTo>
                  <a:pt x="0" y="6858002"/>
                </a:lnTo>
                <a:lnTo>
                  <a:pt x="0"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7" name="Freeform: Shape 16">
            <a:extLst>
              <a:ext uri="{FF2B5EF4-FFF2-40B4-BE49-F238E27FC236}">
                <a16:creationId xmlns:a16="http://schemas.microsoft.com/office/drawing/2014/main" id="{AC8710B4-A815-4082-9E4F-F13A00070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249216" cy="6858001"/>
          </a:xfrm>
          <a:custGeom>
            <a:avLst/>
            <a:gdLst>
              <a:gd name="connsiteX0" fmla="*/ 0 w 6249216"/>
              <a:gd name="connsiteY0" fmla="*/ 0 h 6858001"/>
              <a:gd name="connsiteX1" fmla="*/ 5893742 w 6249216"/>
              <a:gd name="connsiteY1" fmla="*/ 1 h 6858001"/>
              <a:gd name="connsiteX2" fmla="*/ 5993697 w 6249216"/>
              <a:gd name="connsiteY2" fmla="*/ 380651 h 6858001"/>
              <a:gd name="connsiteX3" fmla="*/ 5308924 w 6249216"/>
              <a:gd name="connsiteY3" fmla="*/ 6647018 h 6858001"/>
              <a:gd name="connsiteX4" fmla="*/ 5200672 w 6249216"/>
              <a:gd name="connsiteY4" fmla="*/ 6858001 h 6858001"/>
              <a:gd name="connsiteX5" fmla="*/ 1 w 6249216"/>
              <a:gd name="connsiteY5"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9216" h="6858001">
                <a:moveTo>
                  <a:pt x="0" y="0"/>
                </a:moveTo>
                <a:lnTo>
                  <a:pt x="5893742" y="1"/>
                </a:lnTo>
                <a:lnTo>
                  <a:pt x="5993697" y="380651"/>
                </a:lnTo>
                <a:cubicBezTo>
                  <a:pt x="6511353" y="2559611"/>
                  <a:pt x="6222352" y="4758249"/>
                  <a:pt x="5308924" y="6647018"/>
                </a:cubicBezTo>
                <a:lnTo>
                  <a:pt x="5200672" y="6858001"/>
                </a:lnTo>
                <a:lnTo>
                  <a:pt x="1" y="685800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D5FD3C50-DC58-4F1C-A0AA-F6B96E50AE12}"/>
              </a:ext>
            </a:extLst>
          </p:cNvPr>
          <p:cNvSpPr txBox="1">
            <a:spLocks noGrp="1"/>
          </p:cNvSpPr>
          <p:nvPr>
            <p:ph idx="1"/>
          </p:nvPr>
        </p:nvSpPr>
        <p:spPr>
          <a:xfrm>
            <a:off x="509250" y="832166"/>
            <a:ext cx="5075623" cy="5188805"/>
          </a:xfrm>
          <a:prstGeom prst="rect">
            <a:avLst/>
          </a:prstGeom>
        </p:spPr>
        <p:txBody>
          <a:bodyPr anchor="t">
            <a:normAutofit lnSpcReduction="10000"/>
          </a:bodyPr>
          <a:lstStyle/>
          <a:p>
            <a:pPr marL="0" indent="0">
              <a:buNone/>
            </a:pPr>
            <a:r>
              <a:rPr lang="en-GB" sz="2400" dirty="0">
                <a:solidFill>
                  <a:srgbClr val="7030A0"/>
                </a:solidFill>
                <a:latin typeface="Twinkl SemiBold" panose="02000000000000000000" pitchFamily="2" charset="0"/>
              </a:rPr>
              <a:t>The famous author CS Lewis said, ‘</a:t>
            </a:r>
            <a:r>
              <a:rPr lang="en-GB" sz="2400" dirty="0">
                <a:solidFill>
                  <a:srgbClr val="7030A0"/>
                </a:solidFill>
                <a:effectLst/>
                <a:latin typeface="Twinkl SemiBold" panose="02000000000000000000" pitchFamily="2" charset="0"/>
              </a:rPr>
              <a:t>Though our feelings come and go, God’s love for us does not’.</a:t>
            </a:r>
          </a:p>
          <a:p>
            <a:endParaRPr lang="en-GB" sz="2400" dirty="0">
              <a:solidFill>
                <a:srgbClr val="7030A0"/>
              </a:solidFill>
              <a:latin typeface="Twinkl SemiBold" panose="02000000000000000000" pitchFamily="2" charset="0"/>
            </a:endParaRPr>
          </a:p>
          <a:p>
            <a:pPr marL="0" indent="0">
              <a:buNone/>
            </a:pPr>
            <a:r>
              <a:rPr lang="en-GB" sz="2400" dirty="0">
                <a:solidFill>
                  <a:srgbClr val="7030A0"/>
                </a:solidFill>
                <a:latin typeface="Twinkl SemiBold" panose="02000000000000000000" pitchFamily="2" charset="0"/>
              </a:rPr>
              <a:t>Christians believe that we can all experience God’s love all the time. We may have feelings about ourselves and others that change from time to time, but in God’s eyes we are all special and unique creations worthy of his love. </a:t>
            </a:r>
          </a:p>
          <a:p>
            <a:endParaRPr lang="en-GB" sz="2400" dirty="0">
              <a:solidFill>
                <a:srgbClr val="7030A0"/>
              </a:solidFill>
              <a:latin typeface="Twinkl SemiBold" panose="02000000000000000000" pitchFamily="2" charset="0"/>
            </a:endParaRPr>
          </a:p>
          <a:p>
            <a:pPr marL="0" indent="0">
              <a:buNone/>
            </a:pPr>
            <a:r>
              <a:rPr lang="en-GB" sz="2400" dirty="0">
                <a:solidFill>
                  <a:srgbClr val="7030A0"/>
                </a:solidFill>
                <a:latin typeface="Twinkl SemiBold" panose="02000000000000000000" pitchFamily="2" charset="0"/>
              </a:rPr>
              <a:t>Remember – you are unique and special!</a:t>
            </a:r>
          </a:p>
        </p:txBody>
      </p:sp>
      <p:sp>
        <p:nvSpPr>
          <p:cNvPr id="7" name="Rectangle 6">
            <a:extLst>
              <a:ext uri="{FF2B5EF4-FFF2-40B4-BE49-F238E27FC236}">
                <a16:creationId xmlns:a16="http://schemas.microsoft.com/office/drawing/2014/main" id="{5104376B-217E-4811-B45B-490302B2BA46}"/>
              </a:ext>
            </a:extLst>
          </p:cNvPr>
          <p:cNvSpPr/>
          <p:nvPr/>
        </p:nvSpPr>
        <p:spPr>
          <a:xfrm>
            <a:off x="-34959" y="5930069"/>
            <a:ext cx="5493368" cy="646331"/>
          </a:xfrm>
          <a:prstGeom prst="rect">
            <a:avLst/>
          </a:prstGeom>
        </p:spPr>
        <p:txBody>
          <a:bodyPr wrap="square">
            <a:spAutoFit/>
          </a:bodyPr>
          <a:lstStyle/>
          <a:p>
            <a:pPr lvl="0" algn="ctr">
              <a:defRPr/>
            </a:pPr>
            <a:r>
              <a:rPr lang="en-GB" sz="2000" dirty="0">
                <a:solidFill>
                  <a:srgbClr val="7030A0"/>
                </a:solidFill>
                <a:latin typeface="Twinkl SemiBold" panose="02000000000000000000" pitchFamily="2" charset="0"/>
              </a:rPr>
              <a:t>‘</a:t>
            </a:r>
            <a:r>
              <a:rPr lang="en-GB" sz="1600" dirty="0">
                <a:solidFill>
                  <a:srgbClr val="7030A0"/>
                </a:solidFill>
                <a:latin typeface="Twinkl SemiBold" panose="02000000000000000000" pitchFamily="2" charset="0"/>
              </a:rPr>
              <a:t>Teach children how to live and we will remember it all our lives’ Proverbs 22.6 </a:t>
            </a:r>
            <a:endParaRPr lang="en-GB" sz="2000" dirty="0">
              <a:solidFill>
                <a:srgbClr val="7030A0"/>
              </a:solidFill>
              <a:latin typeface="Twinkl SemiBold" panose="02000000000000000000" pitchFamily="2" charset="0"/>
            </a:endParaRPr>
          </a:p>
        </p:txBody>
      </p:sp>
    </p:spTree>
    <p:extLst>
      <p:ext uri="{BB962C8B-B14F-4D97-AF65-F5344CB8AC3E}">
        <p14:creationId xmlns:p14="http://schemas.microsoft.com/office/powerpoint/2010/main" val="36222939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9824932-3B21-F3A7-3581-F629FBC86138}"/>
              </a:ext>
            </a:extLst>
          </p:cNvPr>
          <p:cNvPicPr>
            <a:picLocks noChangeAspect="1"/>
          </p:cNvPicPr>
          <p:nvPr/>
        </p:nvPicPr>
        <p:blipFill>
          <a:blip r:embed="rId3"/>
          <a:stretch>
            <a:fillRect/>
          </a:stretch>
        </p:blipFill>
        <p:spPr>
          <a:xfrm>
            <a:off x="3975653" y="1513533"/>
            <a:ext cx="4990752" cy="4877327"/>
          </a:xfrm>
          <a:prstGeom prst="rect">
            <a:avLst/>
          </a:prstGeom>
        </p:spPr>
      </p:pic>
      <p:sp>
        <p:nvSpPr>
          <p:cNvPr id="5" name="Rectangle 4">
            <a:extLst>
              <a:ext uri="{FF2B5EF4-FFF2-40B4-BE49-F238E27FC236}">
                <a16:creationId xmlns:a16="http://schemas.microsoft.com/office/drawing/2014/main" id="{44F2318F-1408-6754-77EE-E489F7ABA3F5}"/>
              </a:ext>
            </a:extLst>
          </p:cNvPr>
          <p:cNvSpPr/>
          <p:nvPr/>
        </p:nvSpPr>
        <p:spPr>
          <a:xfrm>
            <a:off x="2782725" y="371619"/>
            <a:ext cx="7000186" cy="923330"/>
          </a:xfrm>
          <a:prstGeom prst="rect">
            <a:avLst/>
          </a:prstGeom>
          <a:noFill/>
        </p:spPr>
        <p:txBody>
          <a:bodyPr wrap="none" lIns="91440" tIns="45720" rIns="91440" bIns="4572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w="22225">
                  <a:solidFill>
                    <a:srgbClr val="ED7D31"/>
                  </a:solidFill>
                  <a:prstDash val="solid"/>
                </a:ln>
                <a:solidFill>
                  <a:srgbClr val="ED7D31">
                    <a:lumMod val="40000"/>
                    <a:lumOff val="60000"/>
                  </a:srgbClr>
                </a:solidFill>
                <a:effectLst/>
                <a:uLnTx/>
                <a:uFillTx/>
                <a:latin typeface="Calibri" panose="020F0502020204030204"/>
                <a:ea typeface="+mn-ea"/>
                <a:cs typeface="+mn-cs"/>
              </a:rPr>
              <a:t>I am me! God loves me!</a:t>
            </a:r>
          </a:p>
        </p:txBody>
      </p:sp>
      <p:pic>
        <p:nvPicPr>
          <p:cNvPr id="2050" name="Picture 2" descr="Free Printable Hand Mirror Template - Printable Templates">
            <a:extLst>
              <a:ext uri="{FF2B5EF4-FFF2-40B4-BE49-F238E27FC236}">
                <a16:creationId xmlns:a16="http://schemas.microsoft.com/office/drawing/2014/main" id="{1CFB9FEC-3BD6-0CD5-33B3-84BF9852C8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306751">
            <a:off x="902046" y="2067338"/>
            <a:ext cx="1743319" cy="225618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Mirror Template Printable - Printable Word Searches">
            <a:extLst>
              <a:ext uri="{FF2B5EF4-FFF2-40B4-BE49-F238E27FC236}">
                <a16:creationId xmlns:a16="http://schemas.microsoft.com/office/drawing/2014/main" id="{1056E78B-3F1A-B80D-83F4-8E602F5A440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308755">
            <a:off x="9893857" y="132572"/>
            <a:ext cx="1958303" cy="3945835"/>
          </a:xfrm>
          <a:prstGeom prst="rect">
            <a:avLst/>
          </a:prstGeom>
          <a:noFill/>
          <a:extLst>
            <a:ext uri="{909E8E84-426E-40DD-AFC4-6F175D3DCCD1}">
              <a14:hiddenFill xmlns:a14="http://schemas.microsoft.com/office/drawing/2010/main">
                <a:solidFill>
                  <a:srgbClr val="FFFFFF"/>
                </a:solidFill>
              </a14:hiddenFill>
            </a:ext>
          </a:extLst>
        </p:spPr>
      </p:pic>
      <p:pic>
        <p:nvPicPr>
          <p:cNvPr id="8" name="Online Media 7" title="I Am Me  A Book Of Authenticity \ By Susan Verde Art By Peter H. Reynolds \Children Book Read Aloud">
            <a:hlinkClick r:id="" action="ppaction://media"/>
            <a:extLst>
              <a:ext uri="{FF2B5EF4-FFF2-40B4-BE49-F238E27FC236}">
                <a16:creationId xmlns:a16="http://schemas.microsoft.com/office/drawing/2014/main" id="{F6943248-B52F-D035-4D37-F2D6CDD700F9}"/>
              </a:ext>
            </a:extLst>
          </p:cNvPr>
          <p:cNvPicPr>
            <a:picLocks noRot="1" noChangeAspect="1"/>
          </p:cNvPicPr>
          <p:nvPr>
            <a:videoFile r:link="rId1"/>
          </p:nvPr>
        </p:nvPicPr>
        <p:blipFill>
          <a:blip r:embed="rId6"/>
          <a:stretch>
            <a:fillRect/>
          </a:stretch>
        </p:blipFill>
        <p:spPr>
          <a:xfrm>
            <a:off x="8648282" y="4612347"/>
            <a:ext cx="3319469" cy="1874034"/>
          </a:xfrm>
          <a:prstGeom prst="rect">
            <a:avLst/>
          </a:prstGeom>
        </p:spPr>
      </p:pic>
      <p:sp>
        <p:nvSpPr>
          <p:cNvPr id="9" name="Rectangle 8">
            <a:extLst>
              <a:ext uri="{FF2B5EF4-FFF2-40B4-BE49-F238E27FC236}">
                <a16:creationId xmlns:a16="http://schemas.microsoft.com/office/drawing/2014/main" id="{7D76BCBF-511F-4364-A99A-E0D31F46B94E}"/>
              </a:ext>
            </a:extLst>
          </p:cNvPr>
          <p:cNvSpPr/>
          <p:nvPr/>
        </p:nvSpPr>
        <p:spPr>
          <a:xfrm>
            <a:off x="373224" y="5305490"/>
            <a:ext cx="3602429" cy="892552"/>
          </a:xfrm>
          <a:prstGeom prst="rect">
            <a:avLst/>
          </a:prstGeom>
        </p:spPr>
        <p:txBody>
          <a:bodyPr wrap="square">
            <a:spAutoFit/>
          </a:bodyPr>
          <a:lstStyle/>
          <a:p>
            <a:pPr lvl="0" algn="ctr">
              <a:defRPr/>
            </a:pPr>
            <a:r>
              <a:rPr lang="en-GB" sz="2000" dirty="0">
                <a:solidFill>
                  <a:srgbClr val="7030A0"/>
                </a:solidFill>
                <a:latin typeface="Twinkl SemiBold" panose="02000000000000000000" pitchFamily="2" charset="0"/>
              </a:rPr>
              <a:t>‘</a:t>
            </a:r>
            <a:r>
              <a:rPr lang="en-GB" sz="1600" dirty="0">
                <a:solidFill>
                  <a:srgbClr val="7030A0"/>
                </a:solidFill>
                <a:latin typeface="Twinkl SemiBold" panose="02000000000000000000" pitchFamily="2" charset="0"/>
              </a:rPr>
              <a:t>Teach children how to live and we will remember it all our lives’ Proverbs 22.6 </a:t>
            </a:r>
            <a:endParaRPr lang="en-GB" sz="2000" dirty="0">
              <a:solidFill>
                <a:srgbClr val="7030A0"/>
              </a:solidFill>
              <a:latin typeface="Twinkl SemiBold" panose="02000000000000000000" pitchFamily="2" charset="0"/>
            </a:endParaRPr>
          </a:p>
        </p:txBody>
      </p:sp>
    </p:spTree>
    <p:extLst>
      <p:ext uri="{BB962C8B-B14F-4D97-AF65-F5344CB8AC3E}">
        <p14:creationId xmlns:p14="http://schemas.microsoft.com/office/powerpoint/2010/main" val="2989898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323</Words>
  <Application>Microsoft Office PowerPoint</Application>
  <PresentationFormat>Widescreen</PresentationFormat>
  <Paragraphs>29</Paragraphs>
  <Slides>8</Slides>
  <Notes>2</Notes>
  <HiddenSlides>0</HiddenSlides>
  <MMClips>1</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Twinkl SemiBold</vt:lpstr>
      <vt:lpstr>2_Office Theme</vt:lpstr>
      <vt:lpstr>1_Office Theme</vt:lpstr>
      <vt:lpstr>PowerPoint Presentation</vt:lpstr>
      <vt:lpstr>SPIRITUALITY 2024</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Karen SCOTT</dc:creator>
  <cp:lastModifiedBy>Karen SCOTT</cp:lastModifiedBy>
  <cp:revision>1</cp:revision>
  <dcterms:created xsi:type="dcterms:W3CDTF">2024-11-25T15:24:54Z</dcterms:created>
  <dcterms:modified xsi:type="dcterms:W3CDTF">2024-11-25T15:32:22Z</dcterms:modified>
</cp:coreProperties>
</file>