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86" r:id="rId2"/>
    <p:sldId id="285" r:id="rId3"/>
    <p:sldId id="288" r:id="rId4"/>
    <p:sldId id="256" r:id="rId5"/>
    <p:sldId id="294" r:id="rId6"/>
    <p:sldId id="295" r:id="rId7"/>
    <p:sldId id="296" r:id="rId8"/>
    <p:sldId id="293" r:id="rId9"/>
    <p:sldId id="290" r:id="rId10"/>
    <p:sldId id="297" r:id="rId11"/>
    <p:sldId id="258" r:id="rId12"/>
    <p:sldId id="298" r:id="rId13"/>
    <p:sldId id="299" r:id="rId14"/>
    <p:sldId id="259" r:id="rId15"/>
    <p:sldId id="300" r:id="rId16"/>
    <p:sldId id="260" r:id="rId17"/>
    <p:sldId id="261" r:id="rId18"/>
    <p:sldId id="257" r:id="rId19"/>
  </p:sldIdLst>
  <p:sldSz cx="12192000" cy="6858000"/>
  <p:notesSz cx="6858000" cy="9144000"/>
  <p:embeddedFontLst>
    <p:embeddedFont>
      <p:font typeface="Montserrat ExtraBold" panose="020B0604020202020204" charset="0"/>
      <p:bold r:id="rId22"/>
      <p:boldItalic r:id="rId23"/>
    </p:embeddedFont>
    <p:embeddedFont>
      <p:font typeface="Montserrat SemiBold" panose="020B0604020202020204" charset="0"/>
      <p:bold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3" pos="506" userDrawn="1">
          <p15:clr>
            <a:srgbClr val="A4A3A4"/>
          </p15:clr>
        </p15:guide>
        <p15:guide id="4" orient="horz" pos="504" userDrawn="1">
          <p15:clr>
            <a:srgbClr val="A4A3A4"/>
          </p15:clr>
        </p15:guide>
        <p15:guide id="5" pos="7174" userDrawn="1">
          <p15:clr>
            <a:srgbClr val="A4A3A4"/>
          </p15:clr>
        </p15:guide>
        <p15:guide id="6" orient="horz" pos="38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3C01"/>
    <a:srgbClr val="3A3A3A"/>
    <a:srgbClr val="7CAB01"/>
    <a:srgbClr val="193700"/>
    <a:srgbClr val="38716E"/>
    <a:srgbClr val="98D829"/>
    <a:srgbClr val="6B8B1F"/>
    <a:srgbClr val="D3ECF3"/>
    <a:srgbClr val="BEF1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62"/>
      </p:cViewPr>
      <p:guideLst>
        <p:guide orient="horz" pos="2160"/>
        <p:guide pos="506"/>
        <p:guide orient="horz" pos="504"/>
        <p:guide pos="7174"/>
        <p:guide orient="horz" pos="38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0" d="100"/>
          <a:sy n="80" d="100"/>
        </p:scale>
        <p:origin x="306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8AE33DA-0E64-D880-1896-119861383FD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8A7F47-4014-1C3F-E416-68329E79A2B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F2988E-9671-4CFC-ACCF-373BEC7CB8E1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8B333C-1CA6-7A82-2084-378D5D4BB5F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575648-D016-C12B-CFED-969D09440FE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79F67-307D-4869-A26B-D1E2DA87D9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64861905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6266BD-AD4C-43AB-918C-E4459585EDFF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CB5B23-A6F3-4B04-A975-B54B80C6F1C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7131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CB5B23-A6F3-4B04-A975-B54B80C6F1C3}" type="slidenum">
              <a:rPr lang="en-IN" smtClean="0"/>
              <a:t>16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473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439FB-FADB-51BB-9297-77B8133429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A76C31-4AC2-D695-6AFB-1E97BC2EEE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A5BF8-2FDA-319A-8EF6-F2CE73AD36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68601-A50A-DA86-B22D-6117ADFF4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3C44F-BD33-6A57-4AE8-4F441E228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30058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BA8B0-63EF-3A85-3B85-27153D251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20494-53DA-4B30-5E9A-5D9E2D400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B0871C-9924-D1F3-5D4C-5814A53A29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505BC6-4786-46E9-5353-296AB1500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D17B1A-BE84-832A-96B2-5BCAFC0B6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98265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18952-B87D-8DC3-ADBA-B78BF5DC5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2F588-FC4B-4689-82A8-42729AAE5D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4B1D1B-1BCF-C110-BC77-1B20D45495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11FC2-27FA-2E10-33B5-C867C8ACF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5E984-EBCB-DCC1-C475-29D619278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3165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C0352-9625-FA56-8F32-F2F507BBF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F2DA2-1D1F-4255-D44B-2F9E488C67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C0D6D6-40EF-C9AA-A1E2-25B2C5FD80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7E8226-EED9-B197-1361-479D773871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BF7879-5748-9AC1-0278-09E08E013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9F5C4-E76D-A2D2-C237-FA7DE50F7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64087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A9CE1-7D55-1BCC-E4A9-0F4E8DFDA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D6D83A-FD69-269B-E30B-045EDD7891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681723-E41E-B3B5-C893-2E69B836B4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F8465E-FAA9-7A1A-FEBB-B222637761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46D957-0B14-A919-42F7-A94894214D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BA25B8-B8D4-4D03-C58A-7E31A7C996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A3A6AF-CCDB-EBF3-E0ED-AEC332D28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12DE69-A48D-6EB5-77C8-A2D2D840A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17270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close up of a leaf&#10;&#10;Description automatically generated">
            <a:extLst>
              <a:ext uri="{FF2B5EF4-FFF2-40B4-BE49-F238E27FC236}">
                <a16:creationId xmlns:a16="http://schemas.microsoft.com/office/drawing/2014/main" id="{2C1A5904-472F-28C7-22BD-26C1AA5C9F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639" y="0"/>
            <a:ext cx="1269660" cy="580571"/>
          </a:xfrm>
          <a:prstGeom prst="rect">
            <a:avLst/>
          </a:prstGeom>
        </p:spPr>
      </p:pic>
      <p:pic>
        <p:nvPicPr>
          <p:cNvPr id="22" name="Picture 21" descr="A close up of a leaf&#10;&#10;Description automatically generated">
            <a:extLst>
              <a:ext uri="{FF2B5EF4-FFF2-40B4-BE49-F238E27FC236}">
                <a16:creationId xmlns:a16="http://schemas.microsoft.com/office/drawing/2014/main" id="{8B833C9D-9791-F262-96B2-7C75D0A937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99173" flipH="1">
            <a:off x="-378636" y="290285"/>
            <a:ext cx="1269660" cy="580571"/>
          </a:xfrm>
          <a:prstGeom prst="rect">
            <a:avLst/>
          </a:prstGeom>
        </p:spPr>
      </p:pic>
      <p:pic>
        <p:nvPicPr>
          <p:cNvPr id="23" name="Picture 22" descr="A close up of a leaf&#10;&#10;Description automatically generated">
            <a:extLst>
              <a:ext uri="{FF2B5EF4-FFF2-40B4-BE49-F238E27FC236}">
                <a16:creationId xmlns:a16="http://schemas.microsoft.com/office/drawing/2014/main" id="{163146ED-5FD6-71DC-8F09-DE2D9E6528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566755" flipH="1">
            <a:off x="-509191" y="1121718"/>
            <a:ext cx="1269660" cy="580571"/>
          </a:xfrm>
          <a:prstGeom prst="rect">
            <a:avLst/>
          </a:prstGeom>
        </p:spPr>
      </p:pic>
      <p:pic>
        <p:nvPicPr>
          <p:cNvPr id="24" name="Picture 23" descr="A close up of a leaf&#10;&#10;Description automatically generated">
            <a:extLst>
              <a:ext uri="{FF2B5EF4-FFF2-40B4-BE49-F238E27FC236}">
                <a16:creationId xmlns:a16="http://schemas.microsoft.com/office/drawing/2014/main" id="{467C9914-8A4E-7F6C-AD27-40761CBCA4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753179" flipH="1" flipV="1">
            <a:off x="-500654" y="1804564"/>
            <a:ext cx="1269660" cy="580571"/>
          </a:xfrm>
          <a:prstGeom prst="rect">
            <a:avLst/>
          </a:prstGeom>
        </p:spPr>
      </p:pic>
      <p:pic>
        <p:nvPicPr>
          <p:cNvPr id="25" name="Picture 24" descr="A close up of a leaf&#10;&#10;Description automatically generated">
            <a:extLst>
              <a:ext uri="{FF2B5EF4-FFF2-40B4-BE49-F238E27FC236}">
                <a16:creationId xmlns:a16="http://schemas.microsoft.com/office/drawing/2014/main" id="{83BEB6CC-285A-00D5-8A51-4D06E3C98A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99173" flipH="1">
            <a:off x="-378635" y="2820067"/>
            <a:ext cx="1269660" cy="580571"/>
          </a:xfrm>
          <a:prstGeom prst="rect">
            <a:avLst/>
          </a:prstGeom>
        </p:spPr>
      </p:pic>
      <p:pic>
        <p:nvPicPr>
          <p:cNvPr id="26" name="Picture 25" descr="A close up of a leaf&#10;&#10;Description automatically generated">
            <a:extLst>
              <a:ext uri="{FF2B5EF4-FFF2-40B4-BE49-F238E27FC236}">
                <a16:creationId xmlns:a16="http://schemas.microsoft.com/office/drawing/2014/main" id="{90E2CB28-3375-7BD3-BE1B-0B1C44ADC3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566755" flipH="1">
            <a:off x="-509191" y="3643091"/>
            <a:ext cx="1269660" cy="580571"/>
          </a:xfrm>
          <a:prstGeom prst="rect">
            <a:avLst/>
          </a:prstGeom>
        </p:spPr>
      </p:pic>
      <p:pic>
        <p:nvPicPr>
          <p:cNvPr id="27" name="Picture 26" descr="A close up of a leaf&#10;&#10;Description automatically generated">
            <a:extLst>
              <a:ext uri="{FF2B5EF4-FFF2-40B4-BE49-F238E27FC236}">
                <a16:creationId xmlns:a16="http://schemas.microsoft.com/office/drawing/2014/main" id="{48B5A7D7-7C2B-AF9A-9B40-6D49E2EDD8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753179" flipH="1" flipV="1">
            <a:off x="-500654" y="2271493"/>
            <a:ext cx="1269660" cy="580571"/>
          </a:xfrm>
          <a:prstGeom prst="rect">
            <a:avLst/>
          </a:prstGeom>
        </p:spPr>
      </p:pic>
      <p:pic>
        <p:nvPicPr>
          <p:cNvPr id="28" name="Picture 27" descr="A close up of a leaf&#10;&#10;Description automatically generated">
            <a:extLst>
              <a:ext uri="{FF2B5EF4-FFF2-40B4-BE49-F238E27FC236}">
                <a16:creationId xmlns:a16="http://schemas.microsoft.com/office/drawing/2014/main" id="{23847705-0092-F9EC-8E6B-B63B8639D1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99173" flipH="1">
            <a:off x="-378636" y="4467360"/>
            <a:ext cx="1269660" cy="580571"/>
          </a:xfrm>
          <a:prstGeom prst="rect">
            <a:avLst/>
          </a:prstGeom>
        </p:spPr>
      </p:pic>
      <p:pic>
        <p:nvPicPr>
          <p:cNvPr id="29" name="Picture 28" descr="A close up of a leaf&#10;&#10;Description automatically generated">
            <a:extLst>
              <a:ext uri="{FF2B5EF4-FFF2-40B4-BE49-F238E27FC236}">
                <a16:creationId xmlns:a16="http://schemas.microsoft.com/office/drawing/2014/main" id="{C3E64B18-A0F4-5B70-D135-2395AF6737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566755" flipH="1">
            <a:off x="-509191" y="5298793"/>
            <a:ext cx="1269660" cy="580571"/>
          </a:xfrm>
          <a:prstGeom prst="rect">
            <a:avLst/>
          </a:prstGeom>
        </p:spPr>
      </p:pic>
      <p:pic>
        <p:nvPicPr>
          <p:cNvPr id="30" name="Picture 29" descr="A close up of a leaf&#10;&#10;Description automatically generated">
            <a:extLst>
              <a:ext uri="{FF2B5EF4-FFF2-40B4-BE49-F238E27FC236}">
                <a16:creationId xmlns:a16="http://schemas.microsoft.com/office/drawing/2014/main" id="{EB69BDC7-AABA-2B72-C514-EEA1BD06DA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753179" flipH="1" flipV="1">
            <a:off x="-500654" y="5981639"/>
            <a:ext cx="1269660" cy="580571"/>
          </a:xfrm>
          <a:prstGeom prst="rect">
            <a:avLst/>
          </a:prstGeom>
        </p:spPr>
      </p:pic>
      <p:pic>
        <p:nvPicPr>
          <p:cNvPr id="33" name="Picture 32" descr="A close up of a leaf&#10;&#10;Description automatically generated">
            <a:extLst>
              <a:ext uri="{FF2B5EF4-FFF2-40B4-BE49-F238E27FC236}">
                <a16:creationId xmlns:a16="http://schemas.microsoft.com/office/drawing/2014/main" id="{BFCD7A6B-8467-0DCC-1768-8F8B61B1BA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753179" flipH="1" flipV="1">
            <a:off x="-97336" y="6502793"/>
            <a:ext cx="1269660" cy="580571"/>
          </a:xfrm>
          <a:prstGeom prst="rect">
            <a:avLst/>
          </a:prstGeom>
        </p:spPr>
      </p:pic>
      <p:pic>
        <p:nvPicPr>
          <p:cNvPr id="9" name="Picture 8" descr="Hands holding a globe with plants on it&#10;&#10;Description automatically generated">
            <a:extLst>
              <a:ext uri="{FF2B5EF4-FFF2-40B4-BE49-F238E27FC236}">
                <a16:creationId xmlns:a16="http://schemas.microsoft.com/office/drawing/2014/main" id="{2E47621C-4536-BA30-CA9F-0D0B92D6219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495" y="821335"/>
            <a:ext cx="10841706" cy="6098459"/>
          </a:xfrm>
          <a:prstGeom prst="rect">
            <a:avLst/>
          </a:prstGeom>
        </p:spPr>
      </p:pic>
      <p:pic>
        <p:nvPicPr>
          <p:cNvPr id="35" name="Picture 34" descr="A close up of a leaf&#10;&#10;Description automatically generated">
            <a:extLst>
              <a:ext uri="{FF2B5EF4-FFF2-40B4-BE49-F238E27FC236}">
                <a16:creationId xmlns:a16="http://schemas.microsoft.com/office/drawing/2014/main" id="{B9C1B4A1-002B-4825-AB60-2D5A126E787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747601">
            <a:off x="10582023" y="-300156"/>
            <a:ext cx="1862324" cy="120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9286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9A7DC-4E05-A0F0-E9AB-1DFF8C3DD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3AB395-143D-2511-BE9A-5463FC73AD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98235A-8DA1-C5F2-227D-A38AA2631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02C93C-60FC-8027-BA7C-378B29EAE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953864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 descr="A close up of a leaf&#10;&#10;Description automatically generated">
            <a:extLst>
              <a:ext uri="{FF2B5EF4-FFF2-40B4-BE49-F238E27FC236}">
                <a16:creationId xmlns:a16="http://schemas.microsoft.com/office/drawing/2014/main" id="{07573814-7D82-263F-4D17-99826AA7B5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04255" flipH="1">
            <a:off x="-318832" y="-88035"/>
            <a:ext cx="2244213" cy="1452557"/>
          </a:xfrm>
          <a:prstGeom prst="rect">
            <a:avLst/>
          </a:prstGeom>
        </p:spPr>
      </p:pic>
      <p:pic>
        <p:nvPicPr>
          <p:cNvPr id="61" name="Picture 60" descr="A close up of a leaf&#10;&#10;Description automatically generated">
            <a:extLst>
              <a:ext uri="{FF2B5EF4-FFF2-40B4-BE49-F238E27FC236}">
                <a16:creationId xmlns:a16="http://schemas.microsoft.com/office/drawing/2014/main" id="{E428D639-3D2A-EF0D-36B2-7103D7A78E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96338" flipH="1">
            <a:off x="-930888" y="1847149"/>
            <a:ext cx="2244213" cy="1452557"/>
          </a:xfrm>
          <a:prstGeom prst="rect">
            <a:avLst/>
          </a:prstGeom>
        </p:spPr>
      </p:pic>
      <p:pic>
        <p:nvPicPr>
          <p:cNvPr id="63" name="Picture 62" descr="A close up of a leaf&#10;&#10;Description automatically generated">
            <a:extLst>
              <a:ext uri="{FF2B5EF4-FFF2-40B4-BE49-F238E27FC236}">
                <a16:creationId xmlns:a16="http://schemas.microsoft.com/office/drawing/2014/main" id="{007F2371-7C5A-B823-A78F-B520407E87B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566357" y="-87531"/>
            <a:ext cx="1949904" cy="89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2536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leaf&#10;&#10;Description automatically generated">
            <a:extLst>
              <a:ext uri="{FF2B5EF4-FFF2-40B4-BE49-F238E27FC236}">
                <a16:creationId xmlns:a16="http://schemas.microsoft.com/office/drawing/2014/main" id="{11FA63A4-1F88-1C0E-54CF-46CF965D5C0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04255" flipH="1">
            <a:off x="-817687" y="3240428"/>
            <a:ext cx="2813294" cy="1820892"/>
          </a:xfrm>
          <a:prstGeom prst="rect">
            <a:avLst/>
          </a:prstGeom>
        </p:spPr>
      </p:pic>
      <p:pic>
        <p:nvPicPr>
          <p:cNvPr id="8" name="Picture 7" descr="A close up of a leaf&#10;&#10;Description automatically generated">
            <a:extLst>
              <a:ext uri="{FF2B5EF4-FFF2-40B4-BE49-F238E27FC236}">
                <a16:creationId xmlns:a16="http://schemas.microsoft.com/office/drawing/2014/main" id="{5EA0DF67-400B-C850-D22D-CEB46ED599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603426" flipH="1" flipV="1">
            <a:off x="10325869" y="741165"/>
            <a:ext cx="2527418" cy="115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9076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eaf&#10;&#10;Description automatically generated">
            <a:extLst>
              <a:ext uri="{FF2B5EF4-FFF2-40B4-BE49-F238E27FC236}">
                <a16:creationId xmlns:a16="http://schemas.microsoft.com/office/drawing/2014/main" id="{810CD231-DF31-D6F6-28D6-18AC966B3E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75262" flipH="1">
            <a:off x="1091418" y="5208364"/>
            <a:ext cx="2744655" cy="1776466"/>
          </a:xfrm>
          <a:prstGeom prst="rect">
            <a:avLst/>
          </a:prstGeom>
        </p:spPr>
      </p:pic>
      <p:pic>
        <p:nvPicPr>
          <p:cNvPr id="7" name="Picture 6" descr="A close up of a leaf&#10;&#10;Description automatically generated">
            <a:extLst>
              <a:ext uri="{FF2B5EF4-FFF2-40B4-BE49-F238E27FC236}">
                <a16:creationId xmlns:a16="http://schemas.microsoft.com/office/drawing/2014/main" id="{8A7C68CB-31E0-A306-4272-1B100531654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49144" flipH="1">
            <a:off x="7498898" y="-14515"/>
            <a:ext cx="2666288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827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2115FC-8C8E-243E-1BB8-20D269E195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7284EC-7436-D7FC-3F59-043A0569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4D8A84-E8CF-9C8B-75C1-87EF64062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019668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eaf&#10;&#10;Description automatically generated">
            <a:extLst>
              <a:ext uri="{FF2B5EF4-FFF2-40B4-BE49-F238E27FC236}">
                <a16:creationId xmlns:a16="http://schemas.microsoft.com/office/drawing/2014/main" id="{93C5E7B3-DD10-9B98-D9E4-1B5B710103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333219">
            <a:off x="10266620" y="-280467"/>
            <a:ext cx="2244213" cy="1452557"/>
          </a:xfrm>
          <a:prstGeom prst="rect">
            <a:avLst/>
          </a:prstGeom>
        </p:spPr>
      </p:pic>
      <p:pic>
        <p:nvPicPr>
          <p:cNvPr id="6" name="Picture 5" descr="A close up of a leaf&#10;&#10;Description automatically generated">
            <a:extLst>
              <a:ext uri="{FF2B5EF4-FFF2-40B4-BE49-F238E27FC236}">
                <a16:creationId xmlns:a16="http://schemas.microsoft.com/office/drawing/2014/main" id="{13704F3F-0D90-90B6-EE54-A071AEED12F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39" y="0"/>
            <a:ext cx="1949904" cy="89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555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hand holding a globe&#10;&#10;Description automatically generated">
            <a:extLst>
              <a:ext uri="{FF2B5EF4-FFF2-40B4-BE49-F238E27FC236}">
                <a16:creationId xmlns:a16="http://schemas.microsoft.com/office/drawing/2014/main" id="{B79DEFA3-D782-61E3-D65B-3958F39C4CE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47100" y="2895292"/>
            <a:ext cx="4600575" cy="4133850"/>
          </a:xfrm>
          <a:prstGeom prst="rect">
            <a:avLst/>
          </a:prstGeom>
        </p:spPr>
      </p:pic>
      <p:pic>
        <p:nvPicPr>
          <p:cNvPr id="7" name="Picture 6" descr="A hand holding a tree&#10;&#10;Description automatically generated">
            <a:extLst>
              <a:ext uri="{FF2B5EF4-FFF2-40B4-BE49-F238E27FC236}">
                <a16:creationId xmlns:a16="http://schemas.microsoft.com/office/drawing/2014/main" id="{EB6917C7-3F50-FD45-F5E4-94AB1DBBDDD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8051" y="2561917"/>
            <a:ext cx="4591050" cy="4467225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8F237A16-04FF-17F9-CBB0-DAB1F9007E75}"/>
              </a:ext>
            </a:extLst>
          </p:cNvPr>
          <p:cNvGrpSpPr/>
          <p:nvPr userDrawn="1"/>
        </p:nvGrpSpPr>
        <p:grpSpPr>
          <a:xfrm>
            <a:off x="3433778" y="5409104"/>
            <a:ext cx="5324445" cy="2626650"/>
            <a:chOff x="3512972" y="5409104"/>
            <a:chExt cx="5324445" cy="2626650"/>
          </a:xfrm>
        </p:grpSpPr>
        <p:pic>
          <p:nvPicPr>
            <p:cNvPr id="16" name="Picture 15" descr="A close up of a leaf&#10;&#10;Description automatically generated">
              <a:extLst>
                <a:ext uri="{FF2B5EF4-FFF2-40B4-BE49-F238E27FC236}">
                  <a16:creationId xmlns:a16="http://schemas.microsoft.com/office/drawing/2014/main" id="{AFD11220-AAFD-4E8E-CA78-A168934835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4875006" flipH="1">
              <a:off x="5618973" y="5804932"/>
              <a:ext cx="2244213" cy="1452557"/>
            </a:xfrm>
            <a:prstGeom prst="rect">
              <a:avLst/>
            </a:prstGeom>
          </p:spPr>
        </p:pic>
        <p:pic>
          <p:nvPicPr>
            <p:cNvPr id="17" name="Picture 16" descr="A close up of a leaf&#10;&#10;Description automatically generated">
              <a:extLst>
                <a:ext uri="{FF2B5EF4-FFF2-40B4-BE49-F238E27FC236}">
                  <a16:creationId xmlns:a16="http://schemas.microsoft.com/office/drawing/2014/main" id="{45814EB7-72DF-4C9F-CEAC-AAF3644187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453993" flipV="1">
              <a:off x="7314539" y="6183032"/>
              <a:ext cx="1522878" cy="696359"/>
            </a:xfrm>
            <a:prstGeom prst="rect">
              <a:avLst/>
            </a:prstGeom>
          </p:spPr>
        </p:pic>
        <p:pic>
          <p:nvPicPr>
            <p:cNvPr id="19" name="Picture 18" descr="A close up of a leaf&#10;&#10;Description automatically generated">
              <a:extLst>
                <a:ext uri="{FF2B5EF4-FFF2-40B4-BE49-F238E27FC236}">
                  <a16:creationId xmlns:a16="http://schemas.microsoft.com/office/drawing/2014/main" id="{8582DA76-2715-ED75-974E-05E86A45A0E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450467" flipH="1" flipV="1">
              <a:off x="4767362" y="5965152"/>
              <a:ext cx="1920369" cy="878118"/>
            </a:xfrm>
            <a:prstGeom prst="rect">
              <a:avLst/>
            </a:prstGeom>
          </p:spPr>
        </p:pic>
        <p:pic>
          <p:nvPicPr>
            <p:cNvPr id="20" name="Picture 19" descr="A close up of a leaf&#10;&#10;Description automatically generated">
              <a:extLst>
                <a:ext uri="{FF2B5EF4-FFF2-40B4-BE49-F238E27FC236}">
                  <a16:creationId xmlns:a16="http://schemas.microsoft.com/office/drawing/2014/main" id="{4AC27E04-A234-3455-1386-DCF2B99FF2D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724994">
              <a:off x="3117144" y="6187369"/>
              <a:ext cx="2244213" cy="14525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724577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D9CA0-9774-5076-C8DD-54FF11AA3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135AB-C1D2-3A64-8F15-29E5E3959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C5DE16-E109-EA23-6199-3C972DF908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59C8D1-B266-1CD4-58B9-DC53905364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37244E-AF91-3F09-169D-D07919802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263791-B04F-225E-1662-7CD808A47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8726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924DC-325E-B57F-CC89-A02B638A2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6A7CB9-3298-1611-FD6D-9AE34D8175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EDF0DA-512B-6978-A8B0-EA9A62EA04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94C15A-3C62-49F4-F2E8-C0782189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B732E7-8926-D9E4-8D27-E7F9126B6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D63F3C-144A-0CF7-DCF5-267846FA1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406524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5C928-67E2-5906-5D3F-CC07B3DF6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22B1C9-6573-C726-39DC-85EA5B4A72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AEB6AC-1971-3876-62B3-DCB9A35E36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7A708D-46B8-8EF2-42DB-6925ED354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191C2-50F3-1B91-0DB8-64A21E39B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339415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920BBD-2BC2-5772-E06B-C035C2E43B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B5ED56-A5F5-899E-F6B3-401BF38B0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7576C8-0A87-738C-2354-EB7A2F3CCA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C80134-E2AD-406D-BFEF-920C12C13A55}" type="datetimeFigureOut">
              <a:rPr lang="en-IN" smtClean="0"/>
              <a:t>20-02-2025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CC90F9-4698-759A-23EA-0064492D4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355A2A-6377-FB58-5CB2-C89BBCC62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DCD7F8-E517-4A9F-BE7B-47595FE7DC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44277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urry green and blue background&#10;&#10;Description automatically generated">
            <a:extLst>
              <a:ext uri="{FF2B5EF4-FFF2-40B4-BE49-F238E27FC236}">
                <a16:creationId xmlns:a16="http://schemas.microsoft.com/office/drawing/2014/main" id="{8AA1D96C-487F-8A8F-72D5-81BB7F860436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-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850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55" r:id="rId8"/>
    <p:sldLayoutId id="2147483663" r:id="rId9"/>
    <p:sldLayoutId id="2147483665" r:id="rId10"/>
    <p:sldLayoutId id="2147483666" r:id="rId11"/>
    <p:sldLayoutId id="2147483662" r:id="rId12"/>
    <p:sldLayoutId id="2147483661" r:id="rId13"/>
    <p:sldLayoutId id="2147483656" r:id="rId14"/>
    <p:sldLayoutId id="2147483657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niAuGh5kxg&amp;t=2s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3696"/>
          <a:stretch/>
        </p:blipFill>
        <p:spPr>
          <a:xfrm>
            <a:off x="9157162" y="940078"/>
            <a:ext cx="1601034" cy="185910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7CDDEC6-B356-4D33-B524-8ECB846A5DA0}"/>
              </a:ext>
            </a:extLst>
          </p:cNvPr>
          <p:cNvSpPr/>
          <p:nvPr/>
        </p:nvSpPr>
        <p:spPr>
          <a:xfrm>
            <a:off x="3390116" y="755412"/>
            <a:ext cx="31270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4000" b="1" dirty="0">
                <a:solidFill>
                  <a:prstClr val="black"/>
                </a:solidFill>
                <a:latin typeface="Twinkl SemiBold" panose="02000000000000000000" pitchFamily="2" charset="0"/>
              </a:rPr>
              <a:t>Candle Prayer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2413156-EC7D-48BF-848C-C9679D392A5A}"/>
              </a:ext>
            </a:extLst>
          </p:cNvPr>
          <p:cNvSpPr/>
          <p:nvPr/>
        </p:nvSpPr>
        <p:spPr>
          <a:xfrm>
            <a:off x="2381315" y="166425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en-GB" sz="3200" dirty="0">
                <a:solidFill>
                  <a:prstClr val="black"/>
                </a:solidFill>
                <a:latin typeface="Twinkl SemiBold" panose="02000000000000000000" pitchFamily="2" charset="0"/>
              </a:rPr>
              <a:t>We light this candle to remind us of God the Father, God the Son and God the Holy Spirit.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BA659D-22AC-4BCD-89B1-897847B6CB70}"/>
              </a:ext>
            </a:extLst>
          </p:cNvPr>
          <p:cNvSpPr/>
          <p:nvPr/>
        </p:nvSpPr>
        <p:spPr>
          <a:xfrm>
            <a:off x="2197813" y="3729431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en-GB" sz="2000" dirty="0">
                <a:solidFill>
                  <a:srgbClr val="7030A0"/>
                </a:solidFill>
                <a:latin typeface="Twinkl SemiBold" panose="02000000000000000000" pitchFamily="2" charset="0"/>
              </a:rPr>
              <a:t>‘Teach children how to live and we will remember it all our lives’ Proverbs 22.6 </a:t>
            </a:r>
          </a:p>
        </p:txBody>
      </p:sp>
    </p:spTree>
    <p:extLst>
      <p:ext uri="{BB962C8B-B14F-4D97-AF65-F5344CB8AC3E}">
        <p14:creationId xmlns:p14="http://schemas.microsoft.com/office/powerpoint/2010/main" val="3904016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lose-up of lit clay oil lamps">
            <a:extLst>
              <a:ext uri="{FF2B5EF4-FFF2-40B4-BE49-F238E27FC236}">
                <a16:creationId xmlns:a16="http://schemas.microsoft.com/office/drawing/2014/main" id="{101BBBB0-8318-EE7C-E933-13EA70FA25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>
          <a:xfrm>
            <a:off x="956602" y="450167"/>
            <a:ext cx="10710207" cy="6024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819644-4043-89D3-AEE4-8F020214C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0836159">
            <a:off x="-813847" y="0"/>
            <a:ext cx="9144000" cy="287281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0" cap="none" spc="0" dirty="0">
                <a:ln w="0"/>
                <a:solidFill>
                  <a:srgbClr val="3A3A3A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SPIRITUALITY</a:t>
            </a:r>
            <a:br>
              <a:rPr lang="en-US" sz="6000" b="0" cap="none" spc="0" dirty="0">
                <a:ln w="0"/>
                <a:solidFill>
                  <a:srgbClr val="3A3A3A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3200" b="0" cap="none" spc="0" dirty="0">
                <a:ln w="0"/>
                <a:solidFill>
                  <a:srgbClr val="3A3A3A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February 2025</a:t>
            </a:r>
            <a:endParaRPr lang="en-US" sz="6000" b="0" cap="none" spc="0" dirty="0">
              <a:ln w="0"/>
              <a:solidFill>
                <a:srgbClr val="3A3A3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0898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5045BF-0791-4D99-A156-2A3BB446BB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2941" y="406400"/>
            <a:ext cx="9144000" cy="2387600"/>
          </a:xfrm>
        </p:spPr>
        <p:txBody>
          <a:bodyPr/>
          <a:lstStyle/>
          <a:p>
            <a:r>
              <a:rPr lang="en-GB" dirty="0"/>
              <a:t>Window Moments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09E173-92A9-4504-B1BB-E5BD164F42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Looking at the world in new ways.</a:t>
            </a:r>
          </a:p>
          <a:p>
            <a:r>
              <a:rPr lang="en-GB" dirty="0"/>
              <a:t>What amazing things can you see? </a:t>
            </a:r>
          </a:p>
        </p:txBody>
      </p:sp>
    </p:spTree>
    <p:extLst>
      <p:ext uri="{BB962C8B-B14F-4D97-AF65-F5344CB8AC3E}">
        <p14:creationId xmlns:p14="http://schemas.microsoft.com/office/powerpoint/2010/main" val="1437382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6F6F0F36-B3DC-4D1A-AE39-4EA980294060}"/>
              </a:ext>
            </a:extLst>
          </p:cNvPr>
          <p:cNvSpPr txBox="1">
            <a:spLocks/>
          </p:cNvSpPr>
          <p:nvPr/>
        </p:nvSpPr>
        <p:spPr>
          <a:xfrm>
            <a:off x="6096000" y="4082805"/>
            <a:ext cx="4653699" cy="13753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hlinkClick r:id="rId2"/>
              </a:rPr>
              <a:t>BBC Nature - David Attenborough - Wonderful World (youtube.com)</a:t>
            </a:r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6FCFFFF-E6A4-455D-92ED-15363CCB0F1A}"/>
              </a:ext>
            </a:extLst>
          </p:cNvPr>
          <p:cNvSpPr/>
          <p:nvPr/>
        </p:nvSpPr>
        <p:spPr>
          <a:xfrm>
            <a:off x="5627801" y="1255278"/>
            <a:ext cx="538270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0" dirty="0"/>
              <a:t>God’s Good Earth</a:t>
            </a:r>
          </a:p>
        </p:txBody>
      </p:sp>
    </p:spTree>
    <p:extLst>
      <p:ext uri="{BB962C8B-B14F-4D97-AF65-F5344CB8AC3E}">
        <p14:creationId xmlns:p14="http://schemas.microsoft.com/office/powerpoint/2010/main" val="3103412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94236-EAF4-4448-9623-B18B27C1D2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777" y="333469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amazing things can you see? </a:t>
            </a:r>
            <a:br>
              <a:rPr lang="en-GB" dirty="0"/>
            </a:br>
            <a:endParaRPr lang="en-GB" dirty="0"/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4BD85495-1656-436F-934A-1694EA6CAE78}"/>
              </a:ext>
            </a:extLst>
          </p:cNvPr>
          <p:cNvSpPr/>
          <p:nvPr/>
        </p:nvSpPr>
        <p:spPr>
          <a:xfrm rot="456906">
            <a:off x="8728390" y="1382597"/>
            <a:ext cx="3186260" cy="2306493"/>
          </a:xfrm>
          <a:prstGeom prst="wedgeEllipseCallout">
            <a:avLst>
              <a:gd name="adj1" fmla="val -51602"/>
              <a:gd name="adj2" fmla="val 46152"/>
            </a:avLst>
          </a:prstGeom>
          <a:solidFill>
            <a:schemeClr val="bg1"/>
          </a:solidFill>
          <a:ln>
            <a:solidFill>
              <a:srgbClr val="1B3C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19FB454D-6800-4AE6-8025-8F8C1DBADA37}"/>
              </a:ext>
            </a:extLst>
          </p:cNvPr>
          <p:cNvSpPr/>
          <p:nvPr/>
        </p:nvSpPr>
        <p:spPr>
          <a:xfrm rot="20470269">
            <a:off x="4748079" y="3101349"/>
            <a:ext cx="3186260" cy="2306493"/>
          </a:xfrm>
          <a:prstGeom prst="wedgeEllipseCallout">
            <a:avLst>
              <a:gd name="adj1" fmla="val -51602"/>
              <a:gd name="adj2" fmla="val 46152"/>
            </a:avLst>
          </a:prstGeom>
          <a:solidFill>
            <a:schemeClr val="bg1"/>
          </a:solidFill>
          <a:ln>
            <a:solidFill>
              <a:srgbClr val="1B3C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5B06B06D-743E-4997-80BE-5DF263C57534}"/>
              </a:ext>
            </a:extLst>
          </p:cNvPr>
          <p:cNvSpPr/>
          <p:nvPr/>
        </p:nvSpPr>
        <p:spPr>
          <a:xfrm>
            <a:off x="906544" y="2125675"/>
            <a:ext cx="3186260" cy="2306493"/>
          </a:xfrm>
          <a:prstGeom prst="wedgeEllipseCallout">
            <a:avLst>
              <a:gd name="adj1" fmla="val -51602"/>
              <a:gd name="adj2" fmla="val 46152"/>
            </a:avLst>
          </a:prstGeom>
          <a:solidFill>
            <a:schemeClr val="bg1"/>
          </a:solidFill>
          <a:ln>
            <a:solidFill>
              <a:srgbClr val="1B3C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864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7506D-C85D-4BAF-A958-484CC90C66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GB" sz="4400" dirty="0"/>
              <a:t>Should we be thankful for it?</a:t>
            </a:r>
            <a:br>
              <a:rPr lang="en-GB" sz="4400" dirty="0"/>
            </a:br>
            <a:r>
              <a:rPr lang="en-GB" sz="4400" dirty="0"/>
              <a:t>Are we spoiling God’s good Earth?  </a:t>
            </a:r>
            <a:br>
              <a:rPr lang="en-GB" sz="4400" dirty="0"/>
            </a:br>
            <a:r>
              <a:rPr lang="en-GB" sz="4400" dirty="0"/>
              <a:t>Are we damaging the Earth? </a:t>
            </a:r>
            <a:br>
              <a:rPr lang="en-GB" sz="3100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A63980-6F40-40C5-96D0-EC1AF98101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beauty of the earth is celebrated in many religions, but the human spoiling of the earth is a danger and becoming a crisis.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52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F3F13-9C8C-4CD8-8871-1EE1DB1F36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260962"/>
            <a:ext cx="9144000" cy="1029956"/>
          </a:xfrm>
        </p:spPr>
        <p:txBody>
          <a:bodyPr/>
          <a:lstStyle/>
          <a:p>
            <a:pPr algn="l"/>
            <a:r>
              <a:rPr lang="en-GB" dirty="0"/>
              <a:t>Deforestation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23C031-1C06-45B4-B0F6-2EA940BBA8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bout Deforestation – Lazuardyas Zhafran-Ligardi – Medium">
            <a:extLst>
              <a:ext uri="{FF2B5EF4-FFF2-40B4-BE49-F238E27FC236}">
                <a16:creationId xmlns:a16="http://schemas.microsoft.com/office/drawing/2014/main" id="{282B33C3-DC19-4943-B0D4-AD9B89B0B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22" y="1290918"/>
            <a:ext cx="9968129" cy="512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566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64872-5127-434F-B0DB-866CA32A99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9421" y="269357"/>
            <a:ext cx="11341940" cy="1438422"/>
          </a:xfrm>
        </p:spPr>
        <p:txBody>
          <a:bodyPr/>
          <a:lstStyle/>
          <a:p>
            <a:pPr algn="l"/>
            <a:r>
              <a:rPr lang="en-GB" dirty="0"/>
              <a:t>Oil Spillages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3D0358-73D5-4FB5-864F-74E5FBA748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9421" y="4283505"/>
            <a:ext cx="6407163" cy="128045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098" name="Picture 2" descr="Verschmutzung der Meere">
            <a:extLst>
              <a:ext uri="{FF2B5EF4-FFF2-40B4-BE49-F238E27FC236}">
                <a16:creationId xmlns:a16="http://schemas.microsoft.com/office/drawing/2014/main" id="{46A79ED7-BC02-426E-8F2D-CC1DB6958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83" y="1846730"/>
            <a:ext cx="5892800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ee related image detail. Oil Spill Duck by FlashTheCat on DeviantArt">
            <a:extLst>
              <a:ext uri="{FF2B5EF4-FFF2-40B4-BE49-F238E27FC236}">
                <a16:creationId xmlns:a16="http://schemas.microsoft.com/office/drawing/2014/main" id="{8104BA38-9A07-4903-A0A4-1864432F9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528" y="447115"/>
            <a:ext cx="3083578" cy="279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Ocean pollution short documentary - YouTube">
            <a:extLst>
              <a:ext uri="{FF2B5EF4-FFF2-40B4-BE49-F238E27FC236}">
                <a16:creationId xmlns:a16="http://schemas.microsoft.com/office/drawing/2014/main" id="{F53EDAA0-E712-417E-88A4-9D288A20A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528" y="3871803"/>
            <a:ext cx="4676036" cy="26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1138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3D41B-920B-4121-9462-1E734B2FA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Plastic Pollution </a:t>
            </a:r>
          </a:p>
        </p:txBody>
      </p:sp>
      <p:pic>
        <p:nvPicPr>
          <p:cNvPr id="3074" name="Picture 2" descr="Image result for Trash in Pacific Ocean">
            <a:extLst>
              <a:ext uri="{FF2B5EF4-FFF2-40B4-BE49-F238E27FC236}">
                <a16:creationId xmlns:a16="http://schemas.microsoft.com/office/drawing/2014/main" id="{DB0E6648-515D-4C24-84EB-0F26A934F7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16484"/>
            <a:ext cx="4971537" cy="4271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LOG :: CODWEB.NET">
            <a:extLst>
              <a:ext uri="{FF2B5EF4-FFF2-40B4-BE49-F238E27FC236}">
                <a16:creationId xmlns:a16="http://schemas.microsoft.com/office/drawing/2014/main" id="{31412731-EA04-4963-828A-76C5CFF0A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888" y="1716484"/>
            <a:ext cx="5277971" cy="4271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92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74D3C-741F-4BB7-82DF-FE6955B8DB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7C20B9-A4BE-44F5-B124-35256ABFFA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301 Moved Permanently">
            <a:extLst>
              <a:ext uri="{FF2B5EF4-FFF2-40B4-BE49-F238E27FC236}">
                <a16:creationId xmlns:a16="http://schemas.microsoft.com/office/drawing/2014/main" id="{14EF55C4-156C-4ABC-B819-3C1F860A8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594" y="697584"/>
            <a:ext cx="9690754" cy="537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023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m.media-amazon.com/images/I/71Cna1sqTrL._SL1424_.jpg">
            <a:extLst>
              <a:ext uri="{FF2B5EF4-FFF2-40B4-BE49-F238E27FC236}">
                <a16:creationId xmlns:a16="http://schemas.microsoft.com/office/drawing/2014/main" id="{F44A249C-72A9-447E-B107-AA41AFECC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152" y="772997"/>
            <a:ext cx="3886638" cy="3469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llie Jackson Duffy's Lucky Escape Book 1">
            <a:extLst>
              <a:ext uri="{FF2B5EF4-FFF2-40B4-BE49-F238E27FC236}">
                <a16:creationId xmlns:a16="http://schemas.microsoft.com/office/drawing/2014/main" id="{96249B2A-2746-4A9D-9BCD-158A1D78D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499" y="2040387"/>
            <a:ext cx="4403349" cy="440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6838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696BA4-958D-40AF-81BC-9DC3E870E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861" y="699706"/>
            <a:ext cx="10412278" cy="54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057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8AAAF-949B-40AA-98CB-24FEFDCDE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Plastic Pollution Facts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0142D-83CD-4C33-B84E-465F46B0B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Plastic makes up 90% of all rubbish floating on the ocean’s surface.</a:t>
            </a:r>
          </a:p>
          <a:p>
            <a:r>
              <a:rPr lang="en-GB" dirty="0"/>
              <a:t>Every year, plastic in our oceans kills 1 million sea birds and 100,000 marine mammals.</a:t>
            </a:r>
          </a:p>
          <a:p>
            <a:r>
              <a:rPr lang="en-GB"/>
              <a:t>It takes 500 to 1000 years for plastic to break down.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163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1C4287-467E-46AE-884C-D268CDEBE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9699" y="820132"/>
            <a:ext cx="5948313" cy="5213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12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ile:Cumulus clouds Montenegro.jpg - Wikimedia Commons">
            <a:extLst>
              <a:ext uri="{FF2B5EF4-FFF2-40B4-BE49-F238E27FC236}">
                <a16:creationId xmlns:a16="http://schemas.microsoft.com/office/drawing/2014/main" id="{3BD9257C-2345-4C33-90C3-1C68A40D9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031" y="237383"/>
            <a:ext cx="4534293" cy="4075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E8C7931-0528-4AE1-8C91-B2FC97467E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9625" y="1160651"/>
            <a:ext cx="3676551" cy="26717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29510F4-E30B-43E6-B4B8-A797F0750193}"/>
              </a:ext>
            </a:extLst>
          </p:cNvPr>
          <p:cNvSpPr txBox="1"/>
          <p:nvPr/>
        </p:nvSpPr>
        <p:spPr>
          <a:xfrm>
            <a:off x="945824" y="5015060"/>
            <a:ext cx="10206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 still. Take a moment and look at the sky.</a:t>
            </a:r>
          </a:p>
          <a:p>
            <a:r>
              <a:rPr lang="en-GB" dirty="0"/>
              <a:t>What amazing things can you see?</a:t>
            </a:r>
          </a:p>
        </p:txBody>
      </p:sp>
    </p:spTree>
    <p:extLst>
      <p:ext uri="{BB962C8B-B14F-4D97-AF65-F5344CB8AC3E}">
        <p14:creationId xmlns:p14="http://schemas.microsoft.com/office/powerpoint/2010/main" val="26151270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15F345-EE0C-4736-90BF-DAEFB0E5BF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8043" y="943239"/>
            <a:ext cx="7846232" cy="161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643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F97BF4-53D8-799D-32A1-E5D57C0EB478}"/>
              </a:ext>
            </a:extLst>
          </p:cNvPr>
          <p:cNvSpPr txBox="1"/>
          <p:nvPr/>
        </p:nvSpPr>
        <p:spPr>
          <a:xfrm>
            <a:off x="3268944" y="2805753"/>
            <a:ext cx="5654112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N" sz="7500" dirty="0">
                <a:solidFill>
                  <a:srgbClr val="7CAB01"/>
                </a:solidFill>
                <a:latin typeface="Montserrat ExtraBold" pitchFamily="2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890404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2CE94FC7-36FA-638A-B85E-957CBB81A4CA}"/>
              </a:ext>
            </a:extLst>
          </p:cNvPr>
          <p:cNvSpPr txBox="1"/>
          <p:nvPr/>
        </p:nvSpPr>
        <p:spPr>
          <a:xfrm>
            <a:off x="4450523" y="1238397"/>
            <a:ext cx="321594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N" sz="5000" dirty="0">
                <a:solidFill>
                  <a:srgbClr val="7CAB01"/>
                </a:solidFill>
                <a:latin typeface="Montserrat SemiBold" pitchFamily="2" charset="0"/>
              </a:rPr>
              <a:t>The 3 'R's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3C51675-41B1-155C-2003-6EF0665B9D8E}"/>
              </a:ext>
            </a:extLst>
          </p:cNvPr>
          <p:cNvSpPr txBox="1"/>
          <p:nvPr/>
        </p:nvSpPr>
        <p:spPr>
          <a:xfrm>
            <a:off x="2227962" y="4573162"/>
            <a:ext cx="11929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N" sz="2000" dirty="0">
                <a:solidFill>
                  <a:srgbClr val="7CAB01"/>
                </a:solidFill>
                <a:latin typeface="Montserrat SemiBold" pitchFamily="2" charset="0"/>
              </a:rPr>
              <a:t>Reduce</a:t>
            </a:r>
          </a:p>
        </p:txBody>
      </p:sp>
      <p:pic>
        <p:nvPicPr>
          <p:cNvPr id="24" name="Picture 23" descr="A green leafy plant growing in the shape of a arrow&#10;&#10;Description automatically generated">
            <a:extLst>
              <a:ext uri="{FF2B5EF4-FFF2-40B4-BE49-F238E27FC236}">
                <a16:creationId xmlns:a16="http://schemas.microsoft.com/office/drawing/2014/main" id="{249EA8EF-9864-E6E7-34F8-BB161938926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296" y="3023379"/>
            <a:ext cx="762289" cy="871318"/>
          </a:xfrm>
          <a:prstGeom prst="rect">
            <a:avLst/>
          </a:prstGeom>
          <a:effectLst>
            <a:outerShdw dist="38100" dir="3300000" sx="103000" sy="103000" algn="tl" rotWithShape="0">
              <a:srgbClr val="7CAB01">
                <a:alpha val="30000"/>
              </a:srgbClr>
            </a:outerShdw>
          </a:effec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399B237-2A53-56AF-11C9-8EA3120A63E6}"/>
              </a:ext>
            </a:extLst>
          </p:cNvPr>
          <p:cNvSpPr txBox="1"/>
          <p:nvPr/>
        </p:nvSpPr>
        <p:spPr>
          <a:xfrm>
            <a:off x="1554440" y="4973272"/>
            <a:ext cx="254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</a:rPr>
              <a:t>Buy only what you need because a better way to reduce waste is by not creating it.</a:t>
            </a:r>
            <a:endParaRPr lang="en-IN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F2731610-0688-E2C8-1B5D-C64479CBE4D6}"/>
              </a:ext>
            </a:extLst>
          </p:cNvPr>
          <p:cNvSpPr/>
          <p:nvPr/>
        </p:nvSpPr>
        <p:spPr>
          <a:xfrm>
            <a:off x="2053804" y="2688402"/>
            <a:ext cx="1541272" cy="1541272"/>
          </a:xfrm>
          <a:prstGeom prst="roundRect">
            <a:avLst/>
          </a:prstGeom>
          <a:noFill/>
          <a:ln w="38100">
            <a:solidFill>
              <a:srgbClr val="7CAB0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51213A-A3EF-F954-4805-59DB938C367C}"/>
              </a:ext>
            </a:extLst>
          </p:cNvPr>
          <p:cNvSpPr txBox="1"/>
          <p:nvPr/>
        </p:nvSpPr>
        <p:spPr>
          <a:xfrm>
            <a:off x="5596504" y="4573162"/>
            <a:ext cx="9989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N" sz="2000" dirty="0">
                <a:solidFill>
                  <a:srgbClr val="7CAB01"/>
                </a:solidFill>
                <a:latin typeface="Montserrat SemiBold" pitchFamily="2" charset="0"/>
              </a:rPr>
              <a:t>Reuse</a:t>
            </a:r>
          </a:p>
        </p:txBody>
      </p:sp>
      <p:pic>
        <p:nvPicPr>
          <p:cNvPr id="28" name="Picture 27" descr="A green leaves and a black background&#10;&#10;Description automatically generated">
            <a:extLst>
              <a:ext uri="{FF2B5EF4-FFF2-40B4-BE49-F238E27FC236}">
                <a16:creationId xmlns:a16="http://schemas.microsoft.com/office/drawing/2014/main" id="{0EEB32B2-CF45-B64A-E6B9-E793001080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2837" y="2940060"/>
            <a:ext cx="1006326" cy="1037956"/>
          </a:xfrm>
          <a:prstGeom prst="rect">
            <a:avLst/>
          </a:prstGeom>
          <a:effectLst>
            <a:outerShdw dist="38100" dir="3300000" sx="103000" sy="103000" algn="tl" rotWithShape="0">
              <a:srgbClr val="7CAB01">
                <a:alpha val="30000"/>
              </a:srgbClr>
            </a:outerShdw>
          </a:effectLst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30258C9A-57BB-8F45-8FB8-44B644B3B281}"/>
              </a:ext>
            </a:extLst>
          </p:cNvPr>
          <p:cNvSpPr/>
          <p:nvPr/>
        </p:nvSpPr>
        <p:spPr>
          <a:xfrm>
            <a:off x="5325364" y="2688402"/>
            <a:ext cx="1541272" cy="1541272"/>
          </a:xfrm>
          <a:prstGeom prst="roundRect">
            <a:avLst/>
          </a:prstGeom>
          <a:noFill/>
          <a:ln w="38100">
            <a:solidFill>
              <a:srgbClr val="7CAB0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11F8B6A-7125-0EF6-F8C5-B48C79585AAA}"/>
              </a:ext>
            </a:extLst>
          </p:cNvPr>
          <p:cNvSpPr txBox="1"/>
          <p:nvPr/>
        </p:nvSpPr>
        <p:spPr>
          <a:xfrm>
            <a:off x="4826000" y="4973272"/>
            <a:ext cx="254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</a:rPr>
              <a:t>If you have to acquire goods, try getting used ones or obtaining substitutes.</a:t>
            </a:r>
            <a:endParaRPr lang="en-IN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3CA5932-E417-7056-5FE0-DA461526D77F}"/>
              </a:ext>
            </a:extLst>
          </p:cNvPr>
          <p:cNvSpPr txBox="1"/>
          <p:nvPr/>
        </p:nvSpPr>
        <p:spPr>
          <a:xfrm>
            <a:off x="8761465" y="4573162"/>
            <a:ext cx="12121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N" sz="2000" dirty="0">
                <a:solidFill>
                  <a:srgbClr val="7CAB01"/>
                </a:solidFill>
                <a:latin typeface="Montserrat SemiBold" pitchFamily="2" charset="0"/>
              </a:rPr>
              <a:t>Recycle</a:t>
            </a:r>
          </a:p>
        </p:txBody>
      </p:sp>
      <p:pic>
        <p:nvPicPr>
          <p:cNvPr id="30" name="Picture 29" descr="A recycle symbol made of plants&#10;&#10;Description automatically generated">
            <a:extLst>
              <a:ext uri="{FF2B5EF4-FFF2-40B4-BE49-F238E27FC236}">
                <a16:creationId xmlns:a16="http://schemas.microsoft.com/office/drawing/2014/main" id="{C332E8C3-2532-0353-3AD2-6507A29C3D8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2459" y="2940060"/>
            <a:ext cx="1090203" cy="1037956"/>
          </a:xfrm>
          <a:prstGeom prst="rect">
            <a:avLst/>
          </a:prstGeom>
          <a:effectLst>
            <a:outerShdw dist="38100" dir="3300000" sx="103000" sy="103000" algn="tl" rotWithShape="0">
              <a:srgbClr val="7CAB01">
                <a:alpha val="30000"/>
              </a:srgbClr>
            </a:outerShdw>
          </a:effectLst>
        </p:spPr>
      </p:pic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EC5915DE-5655-7337-7BFF-6A5AEF068BD5}"/>
              </a:ext>
            </a:extLst>
          </p:cNvPr>
          <p:cNvSpPr/>
          <p:nvPr/>
        </p:nvSpPr>
        <p:spPr>
          <a:xfrm>
            <a:off x="8596924" y="2688402"/>
            <a:ext cx="1541272" cy="1541272"/>
          </a:xfrm>
          <a:prstGeom prst="roundRect">
            <a:avLst/>
          </a:prstGeom>
          <a:noFill/>
          <a:ln w="38100">
            <a:solidFill>
              <a:srgbClr val="7CAB0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E726D7C-5391-80B2-4E06-1D6D045BA332}"/>
              </a:ext>
            </a:extLst>
          </p:cNvPr>
          <p:cNvSpPr txBox="1"/>
          <p:nvPr/>
        </p:nvSpPr>
        <p:spPr>
          <a:xfrm>
            <a:off x="8097560" y="4973272"/>
            <a:ext cx="254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</a:rPr>
              <a:t>When discarding your waste, find ways to recycle it instead of letting it go to landfill.</a:t>
            </a:r>
            <a:endParaRPr lang="en-IN" sz="12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691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5563</TotalTime>
  <Words>265</Words>
  <Application>Microsoft Office PowerPoint</Application>
  <PresentationFormat>Widescreen</PresentationFormat>
  <Paragraphs>30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Twinkl SemiBold</vt:lpstr>
      <vt:lpstr>Aptos Display</vt:lpstr>
      <vt:lpstr>Wingdings</vt:lpstr>
      <vt:lpstr>Aptos</vt:lpstr>
      <vt:lpstr>Montserrat SemiBold</vt:lpstr>
      <vt:lpstr>Arial</vt:lpstr>
      <vt:lpstr>Montserrat ExtraBold</vt:lpstr>
      <vt:lpstr>Office Theme</vt:lpstr>
      <vt:lpstr>PowerPoint Presentation</vt:lpstr>
      <vt:lpstr>SPIRITUALITY February 2025</vt:lpstr>
      <vt:lpstr>Window Moments</vt:lpstr>
      <vt:lpstr>PowerPoint Presentation</vt:lpstr>
      <vt:lpstr>What amazing things can you see?  </vt:lpstr>
      <vt:lpstr>Should we be thankful for it? Are we spoiling God’s good Earth?   Are we damaging the Earth?  </vt:lpstr>
      <vt:lpstr>Deforestation </vt:lpstr>
      <vt:lpstr>Oil Spillages </vt:lpstr>
      <vt:lpstr>Plastic Pollution </vt:lpstr>
      <vt:lpstr>PowerPoint Presentation</vt:lpstr>
      <vt:lpstr>PowerPoint Presentation</vt:lpstr>
      <vt:lpstr>PowerPoint Presentation</vt:lpstr>
      <vt:lpstr>Plastic Pollution Facts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Amal Babu</dc:creator>
  <cp:lastModifiedBy>Angela Polatci</cp:lastModifiedBy>
  <cp:revision>5</cp:revision>
  <dcterms:created xsi:type="dcterms:W3CDTF">2024-04-16T07:58:59Z</dcterms:created>
  <dcterms:modified xsi:type="dcterms:W3CDTF">2025-02-24T07:05:02Z</dcterms:modified>
</cp:coreProperties>
</file>